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99" r:id="rId4"/>
    <p:sldId id="260" r:id="rId5"/>
    <p:sldId id="297" r:id="rId6"/>
    <p:sldId id="304" r:id="rId7"/>
    <p:sldId id="298" r:id="rId8"/>
    <p:sldId id="261" r:id="rId9"/>
    <p:sldId id="300" r:id="rId10"/>
    <p:sldId id="294" r:id="rId11"/>
    <p:sldId id="302" r:id="rId12"/>
    <p:sldId id="303" r:id="rId13"/>
    <p:sldId id="306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26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B5B1A-251D-431F-A3CA-C023864A934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4FEE2C09-0DAD-44CA-B166-8D0AE5C8C66D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1" dirty="0"/>
            <a:t>Проведение вакцинации осуществляется </a:t>
          </a:r>
          <a:r>
            <a:rPr lang="ru-RU" sz="1800" b="1" dirty="0">
              <a:solidFill>
                <a:srgbClr val="C00000"/>
              </a:solidFill>
            </a:rPr>
            <a:t>в прививочном кабинете </a:t>
          </a:r>
          <a:r>
            <a:rPr lang="ru-RU" sz="1800" b="1" dirty="0"/>
            <a:t>учреждения здравоохранения.</a:t>
          </a:r>
          <a:endParaRPr lang="x-none" sz="1800" b="1" dirty="0"/>
        </a:p>
      </dgm:t>
    </dgm:pt>
    <dgm:pt modelId="{0E23BF6A-3ED1-4610-A4DF-4201918A1B0B}" type="parTrans" cxnId="{8AD89718-FE7B-4785-91AE-510BD46624EF}">
      <dgm:prSet/>
      <dgm:spPr/>
      <dgm:t>
        <a:bodyPr/>
        <a:lstStyle/>
        <a:p>
          <a:endParaRPr lang="x-none" b="1"/>
        </a:p>
      </dgm:t>
    </dgm:pt>
    <dgm:pt modelId="{EF9DE0E4-0E9B-4D7C-AE4C-568E4A44669C}" type="sibTrans" cxnId="{8AD89718-FE7B-4785-91AE-510BD46624EF}">
      <dgm:prSet/>
      <dgm:spPr/>
      <dgm:t>
        <a:bodyPr/>
        <a:lstStyle/>
        <a:p>
          <a:endParaRPr lang="x-none" b="1"/>
        </a:p>
      </dgm:t>
    </dgm:pt>
    <dgm:pt modelId="{93B374F8-FCD8-49D7-82A2-F4DED69F279F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1" dirty="0"/>
            <a:t>Вакцинация проводится </a:t>
          </a:r>
          <a:r>
            <a:rPr lang="ru-RU" sz="1800" b="1" dirty="0">
              <a:solidFill>
                <a:srgbClr val="C00000"/>
              </a:solidFill>
            </a:rPr>
            <a:t>СТРОГО в соответствии с инструкцией по применению </a:t>
          </a:r>
          <a:r>
            <a:rPr lang="ru-RU" sz="1800" b="1" dirty="0"/>
            <a:t>вакцины после осмотра врача и при отсутствии противопоказаний к вакцинации, указанных в инструкции по применению вакцины!</a:t>
          </a:r>
          <a:endParaRPr lang="x-none" sz="1800" b="1" dirty="0"/>
        </a:p>
      </dgm:t>
    </dgm:pt>
    <dgm:pt modelId="{4E795699-8DB7-4355-AE64-08BD0A7D62DB}" type="parTrans" cxnId="{E6E3B288-EDB4-4C47-AD7F-D713B02DF493}">
      <dgm:prSet/>
      <dgm:spPr/>
      <dgm:t>
        <a:bodyPr/>
        <a:lstStyle/>
        <a:p>
          <a:endParaRPr lang="x-none" b="1"/>
        </a:p>
      </dgm:t>
    </dgm:pt>
    <dgm:pt modelId="{286FF0A7-86E0-49ED-B567-6EF58FC439D5}" type="sibTrans" cxnId="{E6E3B288-EDB4-4C47-AD7F-D713B02DF493}">
      <dgm:prSet/>
      <dgm:spPr/>
      <dgm:t>
        <a:bodyPr/>
        <a:lstStyle/>
        <a:p>
          <a:endParaRPr lang="x-none" b="1"/>
        </a:p>
      </dgm:t>
    </dgm:pt>
    <dgm:pt modelId="{4EB707F7-B0B0-4F76-870D-02E982B0984A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1" dirty="0"/>
            <a:t>Данные о выполненной прививке вносятся в журналы  учета профилактических прививок и поступления/использования ИЛС  </a:t>
          </a:r>
          <a:r>
            <a:rPr lang="ru-RU" sz="1800" b="1" dirty="0">
              <a:solidFill>
                <a:srgbClr val="C00000"/>
              </a:solidFill>
            </a:rPr>
            <a:t>(обязательно дата введения компонента 1 и компонента 2)!</a:t>
          </a:r>
          <a:endParaRPr lang="x-none" sz="1800" b="1" dirty="0">
            <a:solidFill>
              <a:srgbClr val="C00000"/>
            </a:solidFill>
          </a:endParaRPr>
        </a:p>
      </dgm:t>
    </dgm:pt>
    <dgm:pt modelId="{8E756242-15AA-4F1F-86DC-278E67666774}" type="parTrans" cxnId="{86EDBA3A-4A8B-4576-851C-0078B13AE53C}">
      <dgm:prSet/>
      <dgm:spPr/>
      <dgm:t>
        <a:bodyPr/>
        <a:lstStyle/>
        <a:p>
          <a:endParaRPr lang="x-none" b="1"/>
        </a:p>
      </dgm:t>
    </dgm:pt>
    <dgm:pt modelId="{9ECF3806-E0F5-407C-AA91-953E876CEF93}" type="sibTrans" cxnId="{86EDBA3A-4A8B-4576-851C-0078B13AE53C}">
      <dgm:prSet/>
      <dgm:spPr/>
      <dgm:t>
        <a:bodyPr/>
        <a:lstStyle/>
        <a:p>
          <a:endParaRPr lang="x-none" b="1"/>
        </a:p>
      </dgm:t>
    </dgm:pt>
    <dgm:pt modelId="{6C32F6A4-979B-4862-955E-6E70A3576D85}">
      <dgm:prSet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/>
            <a:t>Проводится </a:t>
          </a:r>
          <a:r>
            <a:rPr lang="ru-RU" sz="1800" b="1" dirty="0">
              <a:solidFill>
                <a:srgbClr val="C00000"/>
              </a:solidFill>
            </a:rPr>
            <a:t>наблюдение  в  течение  30  минут  за  пациентом</a:t>
          </a:r>
          <a:r>
            <a:rPr lang="ru-RU" sz="1800" b="1" dirty="0"/>
            <a:t>,  получившим профилактическую прививку</a:t>
          </a:r>
          <a:endParaRPr lang="x-none" sz="1800" b="1" dirty="0"/>
        </a:p>
      </dgm:t>
    </dgm:pt>
    <dgm:pt modelId="{4B569BFD-C182-45FB-A74A-F289F2C1AA42}" type="parTrans" cxnId="{3A23673B-7891-4C51-9F8B-4E93917005AF}">
      <dgm:prSet/>
      <dgm:spPr/>
      <dgm:t>
        <a:bodyPr/>
        <a:lstStyle/>
        <a:p>
          <a:endParaRPr lang="x-none" b="1"/>
        </a:p>
      </dgm:t>
    </dgm:pt>
    <dgm:pt modelId="{7F8F7950-D0C7-43F8-99DB-DC7AD529496C}" type="sibTrans" cxnId="{3A23673B-7891-4C51-9F8B-4E93917005AF}">
      <dgm:prSet/>
      <dgm:spPr/>
      <dgm:t>
        <a:bodyPr/>
        <a:lstStyle/>
        <a:p>
          <a:endParaRPr lang="x-none" b="1"/>
        </a:p>
      </dgm:t>
    </dgm:pt>
    <dgm:pt modelId="{53B3F1FB-EE0F-448A-B220-94D4245C7016}">
      <dgm:prSet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/>
            <a:t>Проводится </a:t>
          </a:r>
          <a:r>
            <a:rPr lang="ru-RU" sz="1800" b="1" dirty="0">
              <a:solidFill>
                <a:srgbClr val="C00000"/>
              </a:solidFill>
            </a:rPr>
            <a:t>расчет даты введения компонента 2 вакцины (через 3 недели) с оповещением пациента и контролем его явки </a:t>
          </a:r>
          <a:endParaRPr lang="x-none" sz="1800" b="1" dirty="0">
            <a:solidFill>
              <a:srgbClr val="C00000"/>
            </a:solidFill>
          </a:endParaRPr>
        </a:p>
      </dgm:t>
    </dgm:pt>
    <dgm:pt modelId="{0D620673-1372-4C1A-A44A-2EEAD713B8FF}" type="parTrans" cxnId="{5C53548A-C4B7-4A73-A7A4-6BFFC3EE6779}">
      <dgm:prSet/>
      <dgm:spPr/>
      <dgm:t>
        <a:bodyPr/>
        <a:lstStyle/>
        <a:p>
          <a:endParaRPr lang="x-none" b="1"/>
        </a:p>
      </dgm:t>
    </dgm:pt>
    <dgm:pt modelId="{6E6C0CEB-7D09-42BB-A3FE-6154C0E84797}" type="sibTrans" cxnId="{5C53548A-C4B7-4A73-A7A4-6BFFC3EE6779}">
      <dgm:prSet/>
      <dgm:spPr/>
      <dgm:t>
        <a:bodyPr/>
        <a:lstStyle/>
        <a:p>
          <a:endParaRPr lang="x-none" b="1"/>
        </a:p>
      </dgm:t>
    </dgm:pt>
    <dgm:pt modelId="{87AF18C5-6608-4D1B-AE16-70D2CBE96C30}">
      <dgm:prSet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1" dirty="0">
              <a:solidFill>
                <a:srgbClr val="C00000"/>
              </a:solidFill>
            </a:rPr>
            <a:t>Сведения о проведенной прививке должны быть переданы</a:t>
          </a:r>
          <a:r>
            <a:rPr lang="ru-RU" sz="1800" b="1" dirty="0"/>
            <a:t> в течение 7 дней с даты окончания медицинского наблюдения </a:t>
          </a:r>
          <a:r>
            <a:rPr lang="ru-RU" sz="1800" b="1" dirty="0">
              <a:solidFill>
                <a:srgbClr val="C00000"/>
              </a:solidFill>
            </a:rPr>
            <a:t>в амбулаторно-поликлиническую организацию здравоохранения по месту жительства пациента</a:t>
          </a:r>
          <a:endParaRPr lang="x-none" sz="1800" b="1" dirty="0">
            <a:solidFill>
              <a:srgbClr val="C00000"/>
            </a:solidFill>
          </a:endParaRPr>
        </a:p>
      </dgm:t>
    </dgm:pt>
    <dgm:pt modelId="{FDDCD943-7493-403A-A7B4-517AFEE97FD5}" type="parTrans" cxnId="{A5519F7A-7BEC-47CB-A2C5-236A344FB095}">
      <dgm:prSet/>
      <dgm:spPr/>
      <dgm:t>
        <a:bodyPr/>
        <a:lstStyle/>
        <a:p>
          <a:endParaRPr lang="x-none" b="1"/>
        </a:p>
      </dgm:t>
    </dgm:pt>
    <dgm:pt modelId="{168745C2-99CB-4339-9877-2FAD4C9680FD}" type="sibTrans" cxnId="{A5519F7A-7BEC-47CB-A2C5-236A344FB095}">
      <dgm:prSet/>
      <dgm:spPr/>
      <dgm:t>
        <a:bodyPr/>
        <a:lstStyle/>
        <a:p>
          <a:endParaRPr lang="x-none" b="1"/>
        </a:p>
      </dgm:t>
    </dgm:pt>
    <dgm:pt modelId="{57F07563-BA9F-4006-91C4-E2A496FE4EB6}">
      <dgm:prSet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600" b="1" dirty="0"/>
            <a:t>Перед проведением вакцинации врач-специалист должен </a:t>
          </a:r>
          <a:r>
            <a:rPr lang="ru-RU" sz="1600" b="1" dirty="0">
              <a:solidFill>
                <a:srgbClr val="C00000"/>
              </a:solidFill>
            </a:rPr>
            <a:t>предоставить пациенту информацию о возможных побочных реакциях после проведения профилактической прививки</a:t>
          </a:r>
          <a:r>
            <a:rPr lang="ru-RU" sz="1600" b="1" dirty="0"/>
            <a:t>, которые не требуют медицинского вмешательства, и симптомах побочных реакций, в связи с которыми пациенту следует обращаться за оказанием медицинской помощи.</a:t>
          </a:r>
          <a:endParaRPr lang="x-none" sz="1600" b="1" dirty="0"/>
        </a:p>
      </dgm:t>
    </dgm:pt>
    <dgm:pt modelId="{058DCED8-D2BC-4032-9992-DBDC44492EB2}" type="parTrans" cxnId="{5E362081-80A2-49AC-AD52-491D4DD49584}">
      <dgm:prSet/>
      <dgm:spPr/>
      <dgm:t>
        <a:bodyPr/>
        <a:lstStyle/>
        <a:p>
          <a:endParaRPr lang="x-none" b="1"/>
        </a:p>
      </dgm:t>
    </dgm:pt>
    <dgm:pt modelId="{CEA6342B-EEB4-4E8F-B9EA-107C33DA0F11}" type="sibTrans" cxnId="{5E362081-80A2-49AC-AD52-491D4DD49584}">
      <dgm:prSet/>
      <dgm:spPr/>
      <dgm:t>
        <a:bodyPr/>
        <a:lstStyle/>
        <a:p>
          <a:endParaRPr lang="x-none" b="1"/>
        </a:p>
      </dgm:t>
    </dgm:pt>
    <dgm:pt modelId="{5C7967E3-565B-42A1-BD9E-772C77A81A84}" type="pres">
      <dgm:prSet presAssocID="{D0DB5B1A-251D-431F-A3CA-C023864A93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DA838-FE5A-44F4-8580-B940DA2A7811}" type="pres">
      <dgm:prSet presAssocID="{4FEE2C09-0DAD-44CA-B166-8D0AE5C8C66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20009-145B-4B86-8527-11EFBD360050}" type="pres">
      <dgm:prSet presAssocID="{EF9DE0E4-0E9B-4D7C-AE4C-568E4A44669C}" presName="spacer" presStyleCnt="0"/>
      <dgm:spPr/>
    </dgm:pt>
    <dgm:pt modelId="{B42E1281-F0B9-4424-8700-354E4D2889FD}" type="pres">
      <dgm:prSet presAssocID="{93B374F8-FCD8-49D7-82A2-F4DED69F279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2BEED-F4C0-40CD-9C06-488444579B4D}" type="pres">
      <dgm:prSet presAssocID="{286FF0A7-86E0-49ED-B567-6EF58FC439D5}" presName="spacer" presStyleCnt="0"/>
      <dgm:spPr/>
    </dgm:pt>
    <dgm:pt modelId="{31458098-DC0D-42A8-873A-EDF27BD1FCA1}" type="pres">
      <dgm:prSet presAssocID="{57F07563-BA9F-4006-91C4-E2A496FE4EB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DC25F-5304-49F2-9490-4DD1628CBD65}" type="pres">
      <dgm:prSet presAssocID="{CEA6342B-EEB4-4E8F-B9EA-107C33DA0F11}" presName="spacer" presStyleCnt="0"/>
      <dgm:spPr/>
    </dgm:pt>
    <dgm:pt modelId="{0A3B5052-5DE1-4754-A6C1-FD074C607C02}" type="pres">
      <dgm:prSet presAssocID="{4EB707F7-B0B0-4F76-870D-02E982B0984A}" presName="parentText" presStyleLbl="node1" presStyleIdx="3" presStyleCnt="7" custLinFactY="-884" custLinFactNeighborX="-6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6550B-3BA3-4B73-93CB-37B585D74E0D}" type="pres">
      <dgm:prSet presAssocID="{9ECF3806-E0F5-407C-AA91-953E876CEF93}" presName="spacer" presStyleCnt="0"/>
      <dgm:spPr/>
    </dgm:pt>
    <dgm:pt modelId="{A8C7AA8F-545A-4E52-8FBA-E57CCB0FBD5E}" type="pres">
      <dgm:prSet presAssocID="{6C32F6A4-979B-4862-955E-6E70A3576D8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0E602-AC6C-4F39-8E6C-2E8F64286588}" type="pres">
      <dgm:prSet presAssocID="{7F8F7950-D0C7-43F8-99DB-DC7AD529496C}" presName="spacer" presStyleCnt="0"/>
      <dgm:spPr/>
    </dgm:pt>
    <dgm:pt modelId="{D76468A5-BD6B-4686-BD86-0EEFF8C5AD56}" type="pres">
      <dgm:prSet presAssocID="{53B3F1FB-EE0F-448A-B220-94D4245C701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73753-E3F9-41BC-971E-8BC37B42064E}" type="pres">
      <dgm:prSet presAssocID="{6E6C0CEB-7D09-42BB-A3FE-6154C0E84797}" presName="spacer" presStyleCnt="0"/>
      <dgm:spPr/>
    </dgm:pt>
    <dgm:pt modelId="{E541D860-29BD-4661-9CDA-70C34176B43A}" type="pres">
      <dgm:prSet presAssocID="{87AF18C5-6608-4D1B-AE16-70D2CBE96C3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362081-80A2-49AC-AD52-491D4DD49584}" srcId="{D0DB5B1A-251D-431F-A3CA-C023864A9346}" destId="{57F07563-BA9F-4006-91C4-E2A496FE4EB6}" srcOrd="2" destOrd="0" parTransId="{058DCED8-D2BC-4032-9992-DBDC44492EB2}" sibTransId="{CEA6342B-EEB4-4E8F-B9EA-107C33DA0F11}"/>
    <dgm:cxn modelId="{3A23673B-7891-4C51-9F8B-4E93917005AF}" srcId="{D0DB5B1A-251D-431F-A3CA-C023864A9346}" destId="{6C32F6A4-979B-4862-955E-6E70A3576D85}" srcOrd="4" destOrd="0" parTransId="{4B569BFD-C182-45FB-A74A-F289F2C1AA42}" sibTransId="{7F8F7950-D0C7-43F8-99DB-DC7AD529496C}"/>
    <dgm:cxn modelId="{58F7C71E-F0DC-436E-BCB8-47FD7281EC4B}" type="presOf" srcId="{D0DB5B1A-251D-431F-A3CA-C023864A9346}" destId="{5C7967E3-565B-42A1-BD9E-772C77A81A84}" srcOrd="0" destOrd="0" presId="urn:microsoft.com/office/officeart/2005/8/layout/vList2"/>
    <dgm:cxn modelId="{C090AA8F-DC66-4F6E-9F3A-D95E6CA0DB87}" type="presOf" srcId="{6C32F6A4-979B-4862-955E-6E70A3576D85}" destId="{A8C7AA8F-545A-4E52-8FBA-E57CCB0FBD5E}" srcOrd="0" destOrd="0" presId="urn:microsoft.com/office/officeart/2005/8/layout/vList2"/>
    <dgm:cxn modelId="{E6E3B288-EDB4-4C47-AD7F-D713B02DF493}" srcId="{D0DB5B1A-251D-431F-A3CA-C023864A9346}" destId="{93B374F8-FCD8-49D7-82A2-F4DED69F279F}" srcOrd="1" destOrd="0" parTransId="{4E795699-8DB7-4355-AE64-08BD0A7D62DB}" sibTransId="{286FF0A7-86E0-49ED-B567-6EF58FC439D5}"/>
    <dgm:cxn modelId="{28BF7DCB-6A90-4D3E-BE38-3665288E3B4D}" type="presOf" srcId="{53B3F1FB-EE0F-448A-B220-94D4245C7016}" destId="{D76468A5-BD6B-4686-BD86-0EEFF8C5AD56}" srcOrd="0" destOrd="0" presId="urn:microsoft.com/office/officeart/2005/8/layout/vList2"/>
    <dgm:cxn modelId="{58DDD62B-9CE6-48E8-A310-72AD7D08C60B}" type="presOf" srcId="{4EB707F7-B0B0-4F76-870D-02E982B0984A}" destId="{0A3B5052-5DE1-4754-A6C1-FD074C607C02}" srcOrd="0" destOrd="0" presId="urn:microsoft.com/office/officeart/2005/8/layout/vList2"/>
    <dgm:cxn modelId="{A5519F7A-7BEC-47CB-A2C5-236A344FB095}" srcId="{D0DB5B1A-251D-431F-A3CA-C023864A9346}" destId="{87AF18C5-6608-4D1B-AE16-70D2CBE96C30}" srcOrd="6" destOrd="0" parTransId="{FDDCD943-7493-403A-A7B4-517AFEE97FD5}" sibTransId="{168745C2-99CB-4339-9877-2FAD4C9680FD}"/>
    <dgm:cxn modelId="{0A44C1FA-1A91-4BEA-A0DC-9BB24ED7A1ED}" type="presOf" srcId="{4FEE2C09-0DAD-44CA-B166-8D0AE5C8C66D}" destId="{0D7DA838-FE5A-44F4-8580-B940DA2A7811}" srcOrd="0" destOrd="0" presId="urn:microsoft.com/office/officeart/2005/8/layout/vList2"/>
    <dgm:cxn modelId="{3112DC59-5AB1-4012-B22C-A390152B0486}" type="presOf" srcId="{87AF18C5-6608-4D1B-AE16-70D2CBE96C30}" destId="{E541D860-29BD-4661-9CDA-70C34176B43A}" srcOrd="0" destOrd="0" presId="urn:microsoft.com/office/officeart/2005/8/layout/vList2"/>
    <dgm:cxn modelId="{AB52363F-A06B-40D9-9DA4-6152F3224AAB}" type="presOf" srcId="{93B374F8-FCD8-49D7-82A2-F4DED69F279F}" destId="{B42E1281-F0B9-4424-8700-354E4D2889FD}" srcOrd="0" destOrd="0" presId="urn:microsoft.com/office/officeart/2005/8/layout/vList2"/>
    <dgm:cxn modelId="{86EDBA3A-4A8B-4576-851C-0078B13AE53C}" srcId="{D0DB5B1A-251D-431F-A3CA-C023864A9346}" destId="{4EB707F7-B0B0-4F76-870D-02E982B0984A}" srcOrd="3" destOrd="0" parTransId="{8E756242-15AA-4F1F-86DC-278E67666774}" sibTransId="{9ECF3806-E0F5-407C-AA91-953E876CEF93}"/>
    <dgm:cxn modelId="{5C53548A-C4B7-4A73-A7A4-6BFFC3EE6779}" srcId="{D0DB5B1A-251D-431F-A3CA-C023864A9346}" destId="{53B3F1FB-EE0F-448A-B220-94D4245C7016}" srcOrd="5" destOrd="0" parTransId="{0D620673-1372-4C1A-A44A-2EEAD713B8FF}" sibTransId="{6E6C0CEB-7D09-42BB-A3FE-6154C0E84797}"/>
    <dgm:cxn modelId="{8AD89718-FE7B-4785-91AE-510BD46624EF}" srcId="{D0DB5B1A-251D-431F-A3CA-C023864A9346}" destId="{4FEE2C09-0DAD-44CA-B166-8D0AE5C8C66D}" srcOrd="0" destOrd="0" parTransId="{0E23BF6A-3ED1-4610-A4DF-4201918A1B0B}" sibTransId="{EF9DE0E4-0E9B-4D7C-AE4C-568E4A44669C}"/>
    <dgm:cxn modelId="{C176E064-871C-4762-AA5B-19D068E3CDD6}" type="presOf" srcId="{57F07563-BA9F-4006-91C4-E2A496FE4EB6}" destId="{31458098-DC0D-42A8-873A-EDF27BD1FCA1}" srcOrd="0" destOrd="0" presId="urn:microsoft.com/office/officeart/2005/8/layout/vList2"/>
    <dgm:cxn modelId="{22B23EE3-8CA7-446D-8C3E-A646B800F33C}" type="presParOf" srcId="{5C7967E3-565B-42A1-BD9E-772C77A81A84}" destId="{0D7DA838-FE5A-44F4-8580-B940DA2A7811}" srcOrd="0" destOrd="0" presId="urn:microsoft.com/office/officeart/2005/8/layout/vList2"/>
    <dgm:cxn modelId="{F9B713EC-FE31-436B-84AA-5D59E1158508}" type="presParOf" srcId="{5C7967E3-565B-42A1-BD9E-772C77A81A84}" destId="{29F20009-145B-4B86-8527-11EFBD360050}" srcOrd="1" destOrd="0" presId="urn:microsoft.com/office/officeart/2005/8/layout/vList2"/>
    <dgm:cxn modelId="{55A77E84-B990-4A68-9823-012E5C6F2C6C}" type="presParOf" srcId="{5C7967E3-565B-42A1-BD9E-772C77A81A84}" destId="{B42E1281-F0B9-4424-8700-354E4D2889FD}" srcOrd="2" destOrd="0" presId="urn:microsoft.com/office/officeart/2005/8/layout/vList2"/>
    <dgm:cxn modelId="{85649710-DA04-45A9-9463-BC593CBE2882}" type="presParOf" srcId="{5C7967E3-565B-42A1-BD9E-772C77A81A84}" destId="{70A2BEED-F4C0-40CD-9C06-488444579B4D}" srcOrd="3" destOrd="0" presId="urn:microsoft.com/office/officeart/2005/8/layout/vList2"/>
    <dgm:cxn modelId="{9E264135-0866-4C2F-8A2A-097A43958D2D}" type="presParOf" srcId="{5C7967E3-565B-42A1-BD9E-772C77A81A84}" destId="{31458098-DC0D-42A8-873A-EDF27BD1FCA1}" srcOrd="4" destOrd="0" presId="urn:microsoft.com/office/officeart/2005/8/layout/vList2"/>
    <dgm:cxn modelId="{2B0958A0-8CB4-429E-B019-E376E6E3EB20}" type="presParOf" srcId="{5C7967E3-565B-42A1-BD9E-772C77A81A84}" destId="{7E9DC25F-5304-49F2-9490-4DD1628CBD65}" srcOrd="5" destOrd="0" presId="urn:microsoft.com/office/officeart/2005/8/layout/vList2"/>
    <dgm:cxn modelId="{ACC0E0FF-E2BA-46C8-B019-E90C6441A877}" type="presParOf" srcId="{5C7967E3-565B-42A1-BD9E-772C77A81A84}" destId="{0A3B5052-5DE1-4754-A6C1-FD074C607C02}" srcOrd="6" destOrd="0" presId="urn:microsoft.com/office/officeart/2005/8/layout/vList2"/>
    <dgm:cxn modelId="{404DF0E6-B446-4E2B-B279-D51859F67926}" type="presParOf" srcId="{5C7967E3-565B-42A1-BD9E-772C77A81A84}" destId="{D576550B-3BA3-4B73-93CB-37B585D74E0D}" srcOrd="7" destOrd="0" presId="urn:microsoft.com/office/officeart/2005/8/layout/vList2"/>
    <dgm:cxn modelId="{8F43FE03-9A63-42C1-A445-3953E0012C2B}" type="presParOf" srcId="{5C7967E3-565B-42A1-BD9E-772C77A81A84}" destId="{A8C7AA8F-545A-4E52-8FBA-E57CCB0FBD5E}" srcOrd="8" destOrd="0" presId="urn:microsoft.com/office/officeart/2005/8/layout/vList2"/>
    <dgm:cxn modelId="{73807407-4754-436D-A890-261A532E3A40}" type="presParOf" srcId="{5C7967E3-565B-42A1-BD9E-772C77A81A84}" destId="{79F0E602-AC6C-4F39-8E6C-2E8F64286588}" srcOrd="9" destOrd="0" presId="urn:microsoft.com/office/officeart/2005/8/layout/vList2"/>
    <dgm:cxn modelId="{C180F93E-19B7-48F4-BA46-FD3D2957DA3F}" type="presParOf" srcId="{5C7967E3-565B-42A1-BD9E-772C77A81A84}" destId="{D76468A5-BD6B-4686-BD86-0EEFF8C5AD56}" srcOrd="10" destOrd="0" presId="urn:microsoft.com/office/officeart/2005/8/layout/vList2"/>
    <dgm:cxn modelId="{27D255F4-C0E1-4A96-9DCF-745A8FD309F7}" type="presParOf" srcId="{5C7967E3-565B-42A1-BD9E-772C77A81A84}" destId="{10673753-E3F9-41BC-971E-8BC37B42064E}" srcOrd="11" destOrd="0" presId="urn:microsoft.com/office/officeart/2005/8/layout/vList2"/>
    <dgm:cxn modelId="{60D37A5C-81D4-4C03-A294-100C8D9EEB8B}" type="presParOf" srcId="{5C7967E3-565B-42A1-BD9E-772C77A81A84}" destId="{E541D860-29BD-4661-9CDA-70C34176B43A}" srcOrd="12" destOrd="0" presId="urn:microsoft.com/office/officeart/2005/8/layout/vList2"/>
  </dgm:cxnLst>
  <dgm:bg>
    <a:gradFill flip="none" rotWithShape="1">
      <a:gsLst>
        <a:gs pos="0">
          <a:schemeClr val="accent4">
            <a:lumMod val="5000"/>
            <a:lumOff val="95000"/>
          </a:schemeClr>
        </a:gs>
        <a:gs pos="74000">
          <a:schemeClr val="accent4">
            <a:lumMod val="45000"/>
            <a:lumOff val="55000"/>
          </a:schemeClr>
        </a:gs>
        <a:gs pos="83000">
          <a:schemeClr val="accent4">
            <a:lumMod val="45000"/>
            <a:lumOff val="55000"/>
          </a:schemeClr>
        </a:gs>
        <a:gs pos="100000">
          <a:schemeClr val="accent4">
            <a:lumMod val="30000"/>
            <a:lumOff val="7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0D0E1F-A7CC-3C42-8176-5B0DCD31825B}" type="doc">
      <dgm:prSet loTypeId="urn:microsoft.com/office/officeart/2005/8/layout/vList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824D24-37EF-F244-9D66-CB0401245451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dirty="0">
              <a:solidFill>
                <a:srgbClr val="002060"/>
              </a:solidFill>
            </a:rPr>
            <a:t>хранившиеся с нарушением температурного режима; </a:t>
          </a:r>
        </a:p>
      </dgm:t>
    </dgm:pt>
    <dgm:pt modelId="{C295BE31-EB73-2946-8625-391A4DBA7809}" type="parTrans" cxnId="{8A746C87-72D4-584F-AA20-E6A34B9E2ACA}">
      <dgm:prSet/>
      <dgm:spPr/>
      <dgm:t>
        <a:bodyPr/>
        <a:lstStyle/>
        <a:p>
          <a:endParaRPr lang="ru-RU"/>
        </a:p>
      </dgm:t>
    </dgm:pt>
    <dgm:pt modelId="{2D91B5E4-D3A4-F742-A342-ECB3A160BB88}" type="sibTrans" cxnId="{8A746C87-72D4-584F-AA20-E6A34B9E2ACA}">
      <dgm:prSet/>
      <dgm:spPr/>
      <dgm:t>
        <a:bodyPr/>
        <a:lstStyle/>
        <a:p>
          <a:endParaRPr lang="ru-RU"/>
        </a:p>
      </dgm:t>
    </dgm:pt>
    <dgm:pt modelId="{A9C85764-2A8D-2B4C-8695-A5FC5FA5B90F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bg-BG" dirty="0">
              <a:solidFill>
                <a:srgbClr val="002060"/>
              </a:solidFill>
            </a:rPr>
            <a:t>с истекшим сроком годности;</a:t>
          </a:r>
        </a:p>
      </dgm:t>
    </dgm:pt>
    <dgm:pt modelId="{30205CF5-B4CE-7D43-B76E-61893AC3C230}" type="parTrans" cxnId="{CB754313-7BB5-3B47-997E-27E3AC79C739}">
      <dgm:prSet/>
      <dgm:spPr/>
      <dgm:t>
        <a:bodyPr/>
        <a:lstStyle/>
        <a:p>
          <a:endParaRPr lang="ru-RU"/>
        </a:p>
      </dgm:t>
    </dgm:pt>
    <dgm:pt modelId="{D0C1B956-B8B7-1946-B7C7-07C5C0457AD0}" type="sibTrans" cxnId="{CB754313-7BB5-3B47-997E-27E3AC79C739}">
      <dgm:prSet/>
      <dgm:spPr/>
      <dgm:t>
        <a:bodyPr/>
        <a:lstStyle/>
        <a:p>
          <a:endParaRPr lang="ru-RU"/>
        </a:p>
      </dgm:t>
    </dgm:pt>
    <dgm:pt modelId="{033A9E33-968A-8E45-AD1F-B713A76582C0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dirty="0">
              <a:solidFill>
                <a:srgbClr val="002060"/>
              </a:solidFill>
            </a:rPr>
            <a:t>с неясной или отсутствующей маркировкой на ампуле (флаконе);</a:t>
          </a:r>
        </a:p>
      </dgm:t>
    </dgm:pt>
    <dgm:pt modelId="{DBBBBE33-BA9B-5F41-80EC-E5FA671F8E07}" type="parTrans" cxnId="{E536BE55-A98F-2345-A3B1-047FF7077C78}">
      <dgm:prSet/>
      <dgm:spPr/>
      <dgm:t>
        <a:bodyPr/>
        <a:lstStyle/>
        <a:p>
          <a:endParaRPr lang="ru-RU"/>
        </a:p>
      </dgm:t>
    </dgm:pt>
    <dgm:pt modelId="{3C307D70-B114-FD49-A9F5-0CDA8F24825E}" type="sibTrans" cxnId="{E536BE55-A98F-2345-A3B1-047FF7077C78}">
      <dgm:prSet/>
      <dgm:spPr/>
      <dgm:t>
        <a:bodyPr/>
        <a:lstStyle/>
        <a:p>
          <a:endParaRPr lang="ru-RU"/>
        </a:p>
      </dgm:t>
    </dgm:pt>
    <dgm:pt modelId="{1025D434-8415-B04A-A841-F002F792A71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dirty="0">
              <a:solidFill>
                <a:srgbClr val="002060"/>
              </a:solidFill>
            </a:rPr>
            <a:t>с нарушением целостности ампул (флаконов);</a:t>
          </a:r>
        </a:p>
      </dgm:t>
    </dgm:pt>
    <dgm:pt modelId="{8F112D32-B967-7D46-99ED-1519E2289A46}" type="parTrans" cxnId="{382B461D-AEF6-274E-AD16-30A0CA87A594}">
      <dgm:prSet/>
      <dgm:spPr/>
      <dgm:t>
        <a:bodyPr/>
        <a:lstStyle/>
        <a:p>
          <a:endParaRPr lang="ru-RU"/>
        </a:p>
      </dgm:t>
    </dgm:pt>
    <dgm:pt modelId="{2A270C64-145A-224F-89B6-39ADA2441075}" type="sibTrans" cxnId="{382B461D-AEF6-274E-AD16-30A0CA87A594}">
      <dgm:prSet/>
      <dgm:spPr/>
      <dgm:t>
        <a:bodyPr/>
        <a:lstStyle/>
        <a:p>
          <a:endParaRPr lang="ru-RU"/>
        </a:p>
      </dgm:t>
    </dgm:pt>
    <dgm:pt modelId="{109E34F7-2299-274A-BB6A-511C490D114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dirty="0">
              <a:solidFill>
                <a:srgbClr val="002060"/>
              </a:solidFill>
            </a:rPr>
            <a:t>с изменившимися физическими свойствами (наличие хлопьев, инородных предметов, изменение цветности и прозрачности). </a:t>
          </a:r>
        </a:p>
      </dgm:t>
    </dgm:pt>
    <dgm:pt modelId="{8D9065EE-7D46-6845-AF56-8DEF8AD8C89C}" type="parTrans" cxnId="{D2E8105E-8FF5-8D44-A360-164AF3EBFA53}">
      <dgm:prSet/>
      <dgm:spPr/>
      <dgm:t>
        <a:bodyPr/>
        <a:lstStyle/>
        <a:p>
          <a:endParaRPr lang="ru-RU"/>
        </a:p>
      </dgm:t>
    </dgm:pt>
    <dgm:pt modelId="{C79DA5F5-C451-7C4D-B38F-380493FD88CC}" type="sibTrans" cxnId="{D2E8105E-8FF5-8D44-A360-164AF3EBFA53}">
      <dgm:prSet/>
      <dgm:spPr/>
      <dgm:t>
        <a:bodyPr/>
        <a:lstStyle/>
        <a:p>
          <a:endParaRPr lang="ru-RU"/>
        </a:p>
      </dgm:t>
    </dgm:pt>
    <dgm:pt modelId="{F05DC6D4-3E63-254E-A83F-653848F2698D}" type="pres">
      <dgm:prSet presAssocID="{A30D0E1F-A7CC-3C42-8176-5B0DCD3182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FB5710-5FF7-1D4F-B1E0-1DC140F8D50C}" type="pres">
      <dgm:prSet presAssocID="{16824D24-37EF-F244-9D66-CB040124545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7EA88-3EEE-7746-9B1C-D9E89E56C0BE}" type="pres">
      <dgm:prSet presAssocID="{2D91B5E4-D3A4-F742-A342-ECB3A160BB88}" presName="spacer" presStyleCnt="0"/>
      <dgm:spPr/>
    </dgm:pt>
    <dgm:pt modelId="{95F655DE-BA9F-9542-A2EB-9A707E61D0D5}" type="pres">
      <dgm:prSet presAssocID="{A9C85764-2A8D-2B4C-8695-A5FC5FA5B90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CF0C7-DC89-E44E-A5A1-E1E7BC50673B}" type="pres">
      <dgm:prSet presAssocID="{D0C1B956-B8B7-1946-B7C7-07C5C0457AD0}" presName="spacer" presStyleCnt="0"/>
      <dgm:spPr/>
    </dgm:pt>
    <dgm:pt modelId="{E3355794-042F-2B44-9EDB-B2DE4FD813F8}" type="pres">
      <dgm:prSet presAssocID="{033A9E33-968A-8E45-AD1F-B713A76582C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19134-86A2-C14E-A2BF-DDDCD8E6238C}" type="pres">
      <dgm:prSet presAssocID="{3C307D70-B114-FD49-A9F5-0CDA8F24825E}" presName="spacer" presStyleCnt="0"/>
      <dgm:spPr/>
    </dgm:pt>
    <dgm:pt modelId="{5257A099-CD8F-494D-B423-A87E534E5F9B}" type="pres">
      <dgm:prSet presAssocID="{1025D434-8415-B04A-A841-F002F792A71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5E5FF-5150-EA49-BD41-FEE49B4A69E7}" type="pres">
      <dgm:prSet presAssocID="{2A270C64-145A-224F-89B6-39ADA2441075}" presName="spacer" presStyleCnt="0"/>
      <dgm:spPr/>
    </dgm:pt>
    <dgm:pt modelId="{E60860FF-AFD1-4A44-9656-31612453E799}" type="pres">
      <dgm:prSet presAssocID="{109E34F7-2299-274A-BB6A-511C490D114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0209C4-58FB-4594-9732-5B9625B41EB1}" type="presOf" srcId="{033A9E33-968A-8E45-AD1F-B713A76582C0}" destId="{E3355794-042F-2B44-9EDB-B2DE4FD813F8}" srcOrd="0" destOrd="0" presId="urn:microsoft.com/office/officeart/2005/8/layout/vList2"/>
    <dgm:cxn modelId="{8A746C87-72D4-584F-AA20-E6A34B9E2ACA}" srcId="{A30D0E1F-A7CC-3C42-8176-5B0DCD31825B}" destId="{16824D24-37EF-F244-9D66-CB0401245451}" srcOrd="0" destOrd="0" parTransId="{C295BE31-EB73-2946-8625-391A4DBA7809}" sibTransId="{2D91B5E4-D3A4-F742-A342-ECB3A160BB88}"/>
    <dgm:cxn modelId="{8927F6DC-142F-4048-83B3-AAB4219F9B59}" type="presOf" srcId="{109E34F7-2299-274A-BB6A-511C490D1142}" destId="{E60860FF-AFD1-4A44-9656-31612453E799}" srcOrd="0" destOrd="0" presId="urn:microsoft.com/office/officeart/2005/8/layout/vList2"/>
    <dgm:cxn modelId="{D2E8105E-8FF5-8D44-A360-164AF3EBFA53}" srcId="{A30D0E1F-A7CC-3C42-8176-5B0DCD31825B}" destId="{109E34F7-2299-274A-BB6A-511C490D1142}" srcOrd="4" destOrd="0" parTransId="{8D9065EE-7D46-6845-AF56-8DEF8AD8C89C}" sibTransId="{C79DA5F5-C451-7C4D-B38F-380493FD88CC}"/>
    <dgm:cxn modelId="{382B461D-AEF6-274E-AD16-30A0CA87A594}" srcId="{A30D0E1F-A7CC-3C42-8176-5B0DCD31825B}" destId="{1025D434-8415-B04A-A841-F002F792A712}" srcOrd="3" destOrd="0" parTransId="{8F112D32-B967-7D46-99ED-1519E2289A46}" sibTransId="{2A270C64-145A-224F-89B6-39ADA2441075}"/>
    <dgm:cxn modelId="{E536BE55-A98F-2345-A3B1-047FF7077C78}" srcId="{A30D0E1F-A7CC-3C42-8176-5B0DCD31825B}" destId="{033A9E33-968A-8E45-AD1F-B713A76582C0}" srcOrd="2" destOrd="0" parTransId="{DBBBBE33-BA9B-5F41-80EC-E5FA671F8E07}" sibTransId="{3C307D70-B114-FD49-A9F5-0CDA8F24825E}"/>
    <dgm:cxn modelId="{78FFDAFE-AECF-4C5A-A895-4D56C1E25760}" type="presOf" srcId="{A30D0E1F-A7CC-3C42-8176-5B0DCD31825B}" destId="{F05DC6D4-3E63-254E-A83F-653848F2698D}" srcOrd="0" destOrd="0" presId="urn:microsoft.com/office/officeart/2005/8/layout/vList2"/>
    <dgm:cxn modelId="{B9E7F2E1-5900-4665-8599-1039D84619CF}" type="presOf" srcId="{1025D434-8415-B04A-A841-F002F792A712}" destId="{5257A099-CD8F-494D-B423-A87E534E5F9B}" srcOrd="0" destOrd="0" presId="urn:microsoft.com/office/officeart/2005/8/layout/vList2"/>
    <dgm:cxn modelId="{B78069F2-D558-49F8-8E5F-787EBC0CEAEA}" type="presOf" srcId="{16824D24-37EF-F244-9D66-CB0401245451}" destId="{5BFB5710-5FF7-1D4F-B1E0-1DC140F8D50C}" srcOrd="0" destOrd="0" presId="urn:microsoft.com/office/officeart/2005/8/layout/vList2"/>
    <dgm:cxn modelId="{C2684CA3-6A20-405C-93B3-90C188ECF9BC}" type="presOf" srcId="{A9C85764-2A8D-2B4C-8695-A5FC5FA5B90F}" destId="{95F655DE-BA9F-9542-A2EB-9A707E61D0D5}" srcOrd="0" destOrd="0" presId="urn:microsoft.com/office/officeart/2005/8/layout/vList2"/>
    <dgm:cxn modelId="{CB754313-7BB5-3B47-997E-27E3AC79C739}" srcId="{A30D0E1F-A7CC-3C42-8176-5B0DCD31825B}" destId="{A9C85764-2A8D-2B4C-8695-A5FC5FA5B90F}" srcOrd="1" destOrd="0" parTransId="{30205CF5-B4CE-7D43-B76E-61893AC3C230}" sibTransId="{D0C1B956-B8B7-1946-B7C7-07C5C0457AD0}"/>
    <dgm:cxn modelId="{4EF2FD7D-0EE2-4A1B-A9BF-ED4A7172C350}" type="presParOf" srcId="{F05DC6D4-3E63-254E-A83F-653848F2698D}" destId="{5BFB5710-5FF7-1D4F-B1E0-1DC140F8D50C}" srcOrd="0" destOrd="0" presId="urn:microsoft.com/office/officeart/2005/8/layout/vList2"/>
    <dgm:cxn modelId="{80FBB859-4ED4-491C-9EF1-CE45D12727E4}" type="presParOf" srcId="{F05DC6D4-3E63-254E-A83F-653848F2698D}" destId="{6977EA88-3EEE-7746-9B1C-D9E89E56C0BE}" srcOrd="1" destOrd="0" presId="urn:microsoft.com/office/officeart/2005/8/layout/vList2"/>
    <dgm:cxn modelId="{97C7EAE4-BA3D-48B0-9417-2B11B8F4FAEC}" type="presParOf" srcId="{F05DC6D4-3E63-254E-A83F-653848F2698D}" destId="{95F655DE-BA9F-9542-A2EB-9A707E61D0D5}" srcOrd="2" destOrd="0" presId="urn:microsoft.com/office/officeart/2005/8/layout/vList2"/>
    <dgm:cxn modelId="{CA5FF4FE-E7F2-436D-B97F-0484B670502C}" type="presParOf" srcId="{F05DC6D4-3E63-254E-A83F-653848F2698D}" destId="{665CF0C7-DC89-E44E-A5A1-E1E7BC50673B}" srcOrd="3" destOrd="0" presId="urn:microsoft.com/office/officeart/2005/8/layout/vList2"/>
    <dgm:cxn modelId="{FED9B93D-5C84-43B8-AE72-F408DE3B895D}" type="presParOf" srcId="{F05DC6D4-3E63-254E-A83F-653848F2698D}" destId="{E3355794-042F-2B44-9EDB-B2DE4FD813F8}" srcOrd="4" destOrd="0" presId="urn:microsoft.com/office/officeart/2005/8/layout/vList2"/>
    <dgm:cxn modelId="{F4426CF1-2C33-4FB7-920B-E4ADAD39FE3C}" type="presParOf" srcId="{F05DC6D4-3E63-254E-A83F-653848F2698D}" destId="{12119134-86A2-C14E-A2BF-DDDCD8E6238C}" srcOrd="5" destOrd="0" presId="urn:microsoft.com/office/officeart/2005/8/layout/vList2"/>
    <dgm:cxn modelId="{E96287B5-38EB-47F3-AB3B-BFDD96510606}" type="presParOf" srcId="{F05DC6D4-3E63-254E-A83F-653848F2698D}" destId="{5257A099-CD8F-494D-B423-A87E534E5F9B}" srcOrd="6" destOrd="0" presId="urn:microsoft.com/office/officeart/2005/8/layout/vList2"/>
    <dgm:cxn modelId="{1D14951C-04D2-4CA3-87C7-4E119A27108D}" type="presParOf" srcId="{F05DC6D4-3E63-254E-A83F-653848F2698D}" destId="{47B5E5FF-5150-EA49-BD41-FEE49B4A69E7}" srcOrd="7" destOrd="0" presId="urn:microsoft.com/office/officeart/2005/8/layout/vList2"/>
    <dgm:cxn modelId="{93DCEA37-B529-4DDD-AB86-040748940F53}" type="presParOf" srcId="{F05DC6D4-3E63-254E-A83F-653848F2698D}" destId="{E60860FF-AFD1-4A44-9656-31612453E79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DA838-FE5A-44F4-8580-B940DA2A7811}">
      <dsp:nvSpPr>
        <dsp:cNvPr id="0" name=""/>
        <dsp:cNvSpPr/>
      </dsp:nvSpPr>
      <dsp:spPr>
        <a:xfrm>
          <a:off x="0" y="2407"/>
          <a:ext cx="11541760" cy="719441"/>
        </a:xfrm>
        <a:prstGeom prst="round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Проведение вакцинации осуществляется </a:t>
          </a:r>
          <a:r>
            <a:rPr lang="ru-RU" sz="1800" b="1" kern="1200" dirty="0">
              <a:solidFill>
                <a:srgbClr val="C00000"/>
              </a:solidFill>
            </a:rPr>
            <a:t>в прививочном кабинете </a:t>
          </a:r>
          <a:r>
            <a:rPr lang="ru-RU" sz="1800" b="1" kern="1200" dirty="0"/>
            <a:t>учреждения здравоохранения.</a:t>
          </a:r>
          <a:endParaRPr lang="x-none" sz="1800" b="1" kern="1200" dirty="0"/>
        </a:p>
      </dsp:txBody>
      <dsp:txXfrm>
        <a:off x="35120" y="37527"/>
        <a:ext cx="11471520" cy="649201"/>
      </dsp:txXfrm>
    </dsp:sp>
    <dsp:sp modelId="{B42E1281-F0B9-4424-8700-354E4D2889FD}">
      <dsp:nvSpPr>
        <dsp:cNvPr id="0" name=""/>
        <dsp:cNvSpPr/>
      </dsp:nvSpPr>
      <dsp:spPr>
        <a:xfrm>
          <a:off x="0" y="733408"/>
          <a:ext cx="11541760" cy="719441"/>
        </a:xfrm>
        <a:prstGeom prst="round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Вакцинация проводится </a:t>
          </a:r>
          <a:r>
            <a:rPr lang="ru-RU" sz="1800" b="1" kern="1200" dirty="0">
              <a:solidFill>
                <a:srgbClr val="C00000"/>
              </a:solidFill>
            </a:rPr>
            <a:t>СТРОГО в соответствии с инструкцией по применению </a:t>
          </a:r>
          <a:r>
            <a:rPr lang="ru-RU" sz="1800" b="1" kern="1200" dirty="0"/>
            <a:t>вакцины после осмотра врача и при отсутствии противопоказаний к вакцинации, указанных в инструкции по применению вакцины!</a:t>
          </a:r>
          <a:endParaRPr lang="x-none" sz="1800" b="1" kern="1200" dirty="0"/>
        </a:p>
      </dsp:txBody>
      <dsp:txXfrm>
        <a:off x="35120" y="768528"/>
        <a:ext cx="11471520" cy="649201"/>
      </dsp:txXfrm>
    </dsp:sp>
    <dsp:sp modelId="{31458098-DC0D-42A8-873A-EDF27BD1FCA1}">
      <dsp:nvSpPr>
        <dsp:cNvPr id="0" name=""/>
        <dsp:cNvSpPr/>
      </dsp:nvSpPr>
      <dsp:spPr>
        <a:xfrm>
          <a:off x="0" y="1464408"/>
          <a:ext cx="11541760" cy="719441"/>
        </a:xfrm>
        <a:prstGeom prst="round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Перед проведением вакцинации врач-специалист должен </a:t>
          </a:r>
          <a:r>
            <a:rPr lang="ru-RU" sz="1600" b="1" kern="1200" dirty="0">
              <a:solidFill>
                <a:srgbClr val="C00000"/>
              </a:solidFill>
            </a:rPr>
            <a:t>предоставить пациенту информацию о возможных побочных реакциях после проведения профилактической прививки</a:t>
          </a:r>
          <a:r>
            <a:rPr lang="ru-RU" sz="1600" b="1" kern="1200" dirty="0"/>
            <a:t>, которые не требуют медицинского вмешательства, и симптомах побочных реакций, в связи с которыми пациенту следует обращаться за оказанием медицинской помощи.</a:t>
          </a:r>
          <a:endParaRPr lang="x-none" sz="1600" b="1" kern="1200" dirty="0"/>
        </a:p>
      </dsp:txBody>
      <dsp:txXfrm>
        <a:off x="35120" y="1499528"/>
        <a:ext cx="11471520" cy="649201"/>
      </dsp:txXfrm>
    </dsp:sp>
    <dsp:sp modelId="{0A3B5052-5DE1-4754-A6C1-FD074C607C02}">
      <dsp:nvSpPr>
        <dsp:cNvPr id="0" name=""/>
        <dsp:cNvSpPr/>
      </dsp:nvSpPr>
      <dsp:spPr>
        <a:xfrm>
          <a:off x="0" y="2177490"/>
          <a:ext cx="11541760" cy="719441"/>
        </a:xfrm>
        <a:prstGeom prst="round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Данные о выполненной прививке вносятся в журналы  учета профилактических прививок и поступления/использования ИЛС  </a:t>
          </a:r>
          <a:r>
            <a:rPr lang="ru-RU" sz="1800" b="1" kern="1200" dirty="0">
              <a:solidFill>
                <a:srgbClr val="C00000"/>
              </a:solidFill>
            </a:rPr>
            <a:t>(обязательно дата введения компонента 1 и компонента 2)!</a:t>
          </a:r>
          <a:endParaRPr lang="x-none" sz="1800" b="1" kern="1200" dirty="0">
            <a:solidFill>
              <a:srgbClr val="C00000"/>
            </a:solidFill>
          </a:endParaRPr>
        </a:p>
      </dsp:txBody>
      <dsp:txXfrm>
        <a:off x="35120" y="2212610"/>
        <a:ext cx="11471520" cy="649201"/>
      </dsp:txXfrm>
    </dsp:sp>
    <dsp:sp modelId="{A8C7AA8F-545A-4E52-8FBA-E57CCB0FBD5E}">
      <dsp:nvSpPr>
        <dsp:cNvPr id="0" name=""/>
        <dsp:cNvSpPr/>
      </dsp:nvSpPr>
      <dsp:spPr>
        <a:xfrm>
          <a:off x="0" y="2926410"/>
          <a:ext cx="11541760" cy="719441"/>
        </a:xfrm>
        <a:prstGeom prst="round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/>
            <a:t>Проводится </a:t>
          </a:r>
          <a:r>
            <a:rPr lang="ru-RU" sz="1800" b="1" kern="1200" dirty="0">
              <a:solidFill>
                <a:srgbClr val="C00000"/>
              </a:solidFill>
            </a:rPr>
            <a:t>наблюдение  в  течение  30  минут  за  пациентом</a:t>
          </a:r>
          <a:r>
            <a:rPr lang="ru-RU" sz="1800" b="1" kern="1200" dirty="0"/>
            <a:t>,  получившим профилактическую прививку</a:t>
          </a:r>
          <a:endParaRPr lang="x-none" sz="1800" b="1" kern="1200" dirty="0"/>
        </a:p>
      </dsp:txBody>
      <dsp:txXfrm>
        <a:off x="35120" y="2961530"/>
        <a:ext cx="11471520" cy="649201"/>
      </dsp:txXfrm>
    </dsp:sp>
    <dsp:sp modelId="{D76468A5-BD6B-4686-BD86-0EEFF8C5AD56}">
      <dsp:nvSpPr>
        <dsp:cNvPr id="0" name=""/>
        <dsp:cNvSpPr/>
      </dsp:nvSpPr>
      <dsp:spPr>
        <a:xfrm>
          <a:off x="0" y="3657410"/>
          <a:ext cx="11541760" cy="719441"/>
        </a:xfrm>
        <a:prstGeom prst="round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/>
            <a:t>Проводится </a:t>
          </a:r>
          <a:r>
            <a:rPr lang="ru-RU" sz="1800" b="1" kern="1200" dirty="0">
              <a:solidFill>
                <a:srgbClr val="C00000"/>
              </a:solidFill>
            </a:rPr>
            <a:t>расчет даты введения компонента 2 вакцины (через 3 недели) с оповещением пациента и контролем его явки </a:t>
          </a:r>
          <a:endParaRPr lang="x-none" sz="1800" b="1" kern="1200" dirty="0">
            <a:solidFill>
              <a:srgbClr val="C00000"/>
            </a:solidFill>
          </a:endParaRPr>
        </a:p>
      </dsp:txBody>
      <dsp:txXfrm>
        <a:off x="35120" y="3692530"/>
        <a:ext cx="11471520" cy="649201"/>
      </dsp:txXfrm>
    </dsp:sp>
    <dsp:sp modelId="{E541D860-29BD-4661-9CDA-70C34176B43A}">
      <dsp:nvSpPr>
        <dsp:cNvPr id="0" name=""/>
        <dsp:cNvSpPr/>
      </dsp:nvSpPr>
      <dsp:spPr>
        <a:xfrm>
          <a:off x="0" y="4388411"/>
          <a:ext cx="11541760" cy="719441"/>
        </a:xfrm>
        <a:prstGeom prst="round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</a:rPr>
            <a:t>Сведения о проведенной прививке должны быть переданы</a:t>
          </a:r>
          <a:r>
            <a:rPr lang="ru-RU" sz="1800" b="1" kern="1200" dirty="0"/>
            <a:t> в течение 7 дней с даты окончания медицинского наблюдения </a:t>
          </a:r>
          <a:r>
            <a:rPr lang="ru-RU" sz="1800" b="1" kern="1200" dirty="0">
              <a:solidFill>
                <a:srgbClr val="C00000"/>
              </a:solidFill>
            </a:rPr>
            <a:t>в амбулаторно-поликлиническую организацию здравоохранения по месту жительства пациента</a:t>
          </a:r>
          <a:endParaRPr lang="x-none" sz="1800" b="1" kern="1200" dirty="0">
            <a:solidFill>
              <a:srgbClr val="C00000"/>
            </a:solidFill>
          </a:endParaRPr>
        </a:p>
      </dsp:txBody>
      <dsp:txXfrm>
        <a:off x="35120" y="4423531"/>
        <a:ext cx="11471520" cy="649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B5710-5FF7-1D4F-B1E0-1DC140F8D50C}">
      <dsp:nvSpPr>
        <dsp:cNvPr id="0" name=""/>
        <dsp:cNvSpPr/>
      </dsp:nvSpPr>
      <dsp:spPr>
        <a:xfrm>
          <a:off x="0" y="5041"/>
          <a:ext cx="8229600" cy="83422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rgbClr val="002060"/>
              </a:solidFill>
            </a:rPr>
            <a:t>хранившиеся с нарушением температурного режима; </a:t>
          </a:r>
        </a:p>
      </dsp:txBody>
      <dsp:txXfrm>
        <a:off x="40724" y="45765"/>
        <a:ext cx="8148152" cy="752780"/>
      </dsp:txXfrm>
    </dsp:sp>
    <dsp:sp modelId="{95F655DE-BA9F-9542-A2EB-9A707E61D0D5}">
      <dsp:nvSpPr>
        <dsp:cNvPr id="0" name=""/>
        <dsp:cNvSpPr/>
      </dsp:nvSpPr>
      <dsp:spPr>
        <a:xfrm>
          <a:off x="0" y="899749"/>
          <a:ext cx="8229600" cy="83422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>
              <a:solidFill>
                <a:srgbClr val="002060"/>
              </a:solidFill>
            </a:rPr>
            <a:t>с истекшим сроком годности;</a:t>
          </a:r>
        </a:p>
      </dsp:txBody>
      <dsp:txXfrm>
        <a:off x="40724" y="940473"/>
        <a:ext cx="8148152" cy="752780"/>
      </dsp:txXfrm>
    </dsp:sp>
    <dsp:sp modelId="{E3355794-042F-2B44-9EDB-B2DE4FD813F8}">
      <dsp:nvSpPr>
        <dsp:cNvPr id="0" name=""/>
        <dsp:cNvSpPr/>
      </dsp:nvSpPr>
      <dsp:spPr>
        <a:xfrm>
          <a:off x="0" y="1794457"/>
          <a:ext cx="8229600" cy="83422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rgbClr val="002060"/>
              </a:solidFill>
            </a:rPr>
            <a:t>с неясной или отсутствующей маркировкой на ампуле (флаконе);</a:t>
          </a:r>
        </a:p>
      </dsp:txBody>
      <dsp:txXfrm>
        <a:off x="40724" y="1835181"/>
        <a:ext cx="8148152" cy="752780"/>
      </dsp:txXfrm>
    </dsp:sp>
    <dsp:sp modelId="{5257A099-CD8F-494D-B423-A87E534E5F9B}">
      <dsp:nvSpPr>
        <dsp:cNvPr id="0" name=""/>
        <dsp:cNvSpPr/>
      </dsp:nvSpPr>
      <dsp:spPr>
        <a:xfrm>
          <a:off x="0" y="2689166"/>
          <a:ext cx="8229600" cy="83422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rgbClr val="002060"/>
              </a:solidFill>
            </a:rPr>
            <a:t>с нарушением целостности ампул (флаконов);</a:t>
          </a:r>
        </a:p>
      </dsp:txBody>
      <dsp:txXfrm>
        <a:off x="40724" y="2729890"/>
        <a:ext cx="8148152" cy="752780"/>
      </dsp:txXfrm>
    </dsp:sp>
    <dsp:sp modelId="{E60860FF-AFD1-4A44-9656-31612453E799}">
      <dsp:nvSpPr>
        <dsp:cNvPr id="0" name=""/>
        <dsp:cNvSpPr/>
      </dsp:nvSpPr>
      <dsp:spPr>
        <a:xfrm>
          <a:off x="0" y="3583874"/>
          <a:ext cx="8229600" cy="83422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rgbClr val="002060"/>
              </a:solidFill>
            </a:rPr>
            <a:t>с изменившимися физическими свойствами (наличие хлопьев, инородных предметов, изменение цветности и прозрачности). </a:t>
          </a:r>
        </a:p>
      </dsp:txBody>
      <dsp:txXfrm>
        <a:off x="40724" y="3624598"/>
        <a:ext cx="8148152" cy="75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368D-5080-47A7-B651-A82B780C2EF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D6D85-B917-4AE1-ABEF-F1D0D9B02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5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0684E-04D2-4BBB-B45E-1B6AD4399E4E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498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031">
            <a:extLst>
              <a:ext uri="{FF2B5EF4-FFF2-40B4-BE49-F238E27FC236}">
                <a16:creationId xmlns="" xmlns:a16="http://schemas.microsoft.com/office/drawing/2014/main" id="{D5095A1D-D5B2-4C09-8220-9DAC3A87AF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fld id="{A2D15A00-CC34-4BAF-B78F-A0CB9C64F680}" type="slidenum">
              <a:rPr lang="de-DE" altLang="ru-RU" smtClean="0">
                <a:solidFill>
                  <a:srgbClr val="000000"/>
                </a:solidFill>
              </a:rPr>
              <a:pPr defTabSz="914400"/>
              <a:t>12</a:t>
            </a:fld>
            <a:endParaRPr lang="de-DE" altLang="ru-RU">
              <a:solidFill>
                <a:srgbClr val="000000"/>
              </a:solidFill>
            </a:endParaRPr>
          </a:p>
        </p:txBody>
      </p:sp>
      <p:sp>
        <p:nvSpPr>
          <p:cNvPr id="177155" name="Образ слайда 1">
            <a:extLst>
              <a:ext uri="{FF2B5EF4-FFF2-40B4-BE49-F238E27FC236}">
                <a16:creationId xmlns="" xmlns:a16="http://schemas.microsoft.com/office/drawing/2014/main" id="{987B93E9-0323-4A19-B943-A1487C368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6" name="Заметки 2">
            <a:extLst>
              <a:ext uri="{FF2B5EF4-FFF2-40B4-BE49-F238E27FC236}">
                <a16:creationId xmlns="" xmlns:a16="http://schemas.microsoft.com/office/drawing/2014/main" id="{68669068-D0F1-428A-8521-1748EF9EE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177157" name="Номер слайда 3">
            <a:extLst>
              <a:ext uri="{FF2B5EF4-FFF2-40B4-BE49-F238E27FC236}">
                <a16:creationId xmlns="" xmlns:a16="http://schemas.microsoft.com/office/drawing/2014/main" id="{EB50559E-9C28-456B-9F78-E2E7CDAC812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/>
            <a:fld id="{D24A3B35-655F-415D-825D-9B42569CC6DD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 algn="r" defTabSz="914400" eaLnBrk="1" hangingPunct="1"/>
              <a:t>12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57E1E9-4AE0-4371-AFA2-B1E6E31B1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6F6C0C-6939-4B83-88A1-D8944260B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6136DB-72D3-4274-95F7-E384BFDFD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C67F-FB68-443F-936B-D7A973CB11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D54EEB-8281-4112-B195-250146C1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2AC866-3875-462D-94EF-18C2AED9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29A-18E2-4609-925B-65DED414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6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9ED86A-D772-4672-9E63-74926E28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6C1102-E2F4-4412-BF50-906CB750B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406816-A297-4A99-B03C-FF2A5195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C67F-FB68-443F-936B-D7A973CB11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054332-742B-4C65-A3DF-A8949064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575339-AB53-40D8-BD04-4BDF53BE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29A-18E2-4609-925B-65DED414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B4D6D3F-B2BD-4DC5-863E-87363430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5F7538E-56D6-4BB8-B2C1-010B5AD1A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D567AB-051A-4939-B48E-166D9E22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C67F-FB68-443F-936B-D7A973CB11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BA8796-6D21-4BF5-8F32-DA87F26B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848B53-C0F0-48D9-9D88-981910C4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29A-18E2-4609-925B-65DED414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5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0CADC-2605-4DCF-89E1-9CBDE8F3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D2FB22-1C0E-41D3-B2FD-A8368A7D2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199C9E-370B-43AF-B12D-DEBA1318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C67F-FB68-443F-936B-D7A973CB11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A97BA2-FECA-4D63-8593-49D0E528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1986D0-F393-4095-916E-EF13E3F4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29A-18E2-4609-925B-65DED414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6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C3A16-C3CC-4014-B7A8-D295634B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942696-6CFF-428F-9E7B-8BADEC8D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E4D3-8E4B-4236-9AFE-B254078C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C67F-FB68-443F-936B-D7A973CB11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EA3115-740A-469D-8348-50227972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70FBC3-EA85-471D-870D-57A8EE56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29A-18E2-4609-925B-65DED414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7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4F1EB5-429D-4B0E-B17D-AA68BC97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3F2FAC-43FB-4096-B563-0F64DB083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E68AAC-AB86-4F47-9760-64F538679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99D8C9-9AA1-45E6-AB09-2F7D06AD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C67F-FB68-443F-936B-D7A973CB11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E52DDB-07DD-49B9-B1AA-7E6AA0AF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8EC023-D9C1-44AB-9412-82F91D8D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29A-18E2-4609-925B-65DED414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0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9EE4A8-D44F-41A2-8A35-E25699A9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A99AE5-3FD3-483B-A611-4EE4E8E57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6A99FE-4EF7-46EB-9C6F-63DE0F538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CA4078B-4AC9-46D8-9EC1-B49386613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9BF2813-00C9-4407-9106-73163B0F3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80D7CD-C69D-404B-A718-55534901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C67F-FB68-443F-936B-D7A973CB11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70316EC-1031-464F-A55A-6CB7EF3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97E5DFF-52FA-463E-B8B1-687F6E2A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29A-18E2-4609-925B-65DED414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4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1E4477-7BFC-4D82-9268-CEDDA170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4125A1D-26FD-4F37-8E94-7C1C1227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C67F-FB68-443F-936B-D7A973CB11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8AE91DD-027D-4130-BC41-6D16C31F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BBF033-2EE0-41EC-86C6-3BE263CD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29A-18E2-4609-925B-65DED414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6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8FD477-CF8D-4EA0-9961-33FCB987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C67F-FB68-443F-936B-D7A973CB11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A842B66-2513-435F-A403-CB908695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CD03B1-9556-4C39-8D33-A9CA9850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29A-18E2-4609-925B-65DED414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1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F2AD60-C420-414B-9901-4DB19854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393759-D6DD-42C8-BB41-E4D264C9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9CFB18-E83C-4BCF-8D01-2C2BC3FC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40E2B2-9D1B-4407-B249-10C1FCE7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C67F-FB68-443F-936B-D7A973CB11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C836D0-EAD4-4447-97DC-A7674E44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411BAD-F978-42F3-8BFF-CE432A7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29A-18E2-4609-925B-65DED414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6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E4D2C-5F01-43DD-9982-965BB66F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2A71DB6-2B3C-42A1-AB2B-9A66042AB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2452494-D623-4236-BEF2-C19D46414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9DD94-352D-4194-9F1C-5B52C567D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C67F-FB68-443F-936B-D7A973CB11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8B589F-1993-45F2-8EF7-E40DDFD4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0A28A2-AFE2-4C87-AEB9-E921865F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29A-18E2-4609-925B-65DED414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6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68B520-7E59-4A52-8062-470271E9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7D5BAB-94FB-474B-854F-4241E31D0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3DE57D-EC75-480A-A01B-701C82406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3C67F-FB68-443F-936B-D7A973CB11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A3D94D-2B88-4DBB-BD33-DCE7D3DA9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482BBE-A666-48D6-B4EE-E5F5D5C1F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229A-18E2-4609-925B-65DED414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3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2F10D0-C644-4584-B983-255BB2A5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733" y="1206005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/>
              <a:t>Соблюдение санитарно-эпидемиологических требований при организации и проведения вакцинации (с использованием вакцины Гам-КОВИД-</a:t>
            </a:r>
            <a:r>
              <a:rPr lang="ru-RU" sz="4400" dirty="0" err="1"/>
              <a:t>Вак</a:t>
            </a:r>
            <a:r>
              <a:rPr lang="ru-RU" sz="4400" dirty="0"/>
              <a:t>)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52F10D0-C644-4584-B983-255BB2A58FE2}"/>
              </a:ext>
            </a:extLst>
          </p:cNvPr>
          <p:cNvSpPr txBox="1">
            <a:spLocks/>
          </p:cNvSpPr>
          <p:nvPr/>
        </p:nvSpPr>
        <p:spPr>
          <a:xfrm>
            <a:off x="2666882" y="5720315"/>
            <a:ext cx="9144000" cy="4359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smtClean="0"/>
              <a:t>Высоцкая В.С. – ГУ «РЦГЭиОЗ» </a:t>
            </a:r>
          </a:p>
          <a:p>
            <a:pPr algn="r"/>
            <a:r>
              <a:rPr lang="ru-RU" sz="2000" dirty="0" smtClean="0"/>
              <a:t>(017) 3759983</a:t>
            </a:r>
          </a:p>
          <a:p>
            <a:pPr algn="r"/>
            <a:r>
              <a:rPr lang="en-US" sz="2000" dirty="0" smtClean="0"/>
              <a:t>zavimun@rcheph.by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6754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45DFE467-2009-41D2-98A1-14F3D3055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367155"/>
              </p:ext>
            </p:extLst>
          </p:nvPr>
        </p:nvGraphicFramePr>
        <p:xfrm>
          <a:off x="325120" y="457420"/>
          <a:ext cx="11541760" cy="511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4139D53B-5A27-480C-BCCE-4865F463D0FC}"/>
              </a:ext>
            </a:extLst>
          </p:cNvPr>
          <p:cNvSpPr txBox="1">
            <a:spLocks/>
          </p:cNvSpPr>
          <p:nvPr/>
        </p:nvSpPr>
        <p:spPr>
          <a:xfrm>
            <a:off x="2411766" y="-20478"/>
            <a:ext cx="8256235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</a:rPr>
              <a:t>Проведение вакцинации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AD24823-125E-49E0-BF8A-CCE8857E0A4A}"/>
              </a:ext>
            </a:extLst>
          </p:cNvPr>
          <p:cNvSpPr txBox="1"/>
          <p:nvPr/>
        </p:nvSpPr>
        <p:spPr>
          <a:xfrm>
            <a:off x="619760" y="5662744"/>
            <a:ext cx="109524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Важно помнить!</a:t>
            </a:r>
          </a:p>
          <a:p>
            <a:pPr algn="ctr"/>
            <a:r>
              <a:rPr lang="ru-RU" b="1" dirty="0"/>
              <a:t>Флакон содержит 5 доз и после вскрытия может храниться </a:t>
            </a:r>
            <a:r>
              <a:rPr lang="ru-RU" b="1" u="sng" dirty="0"/>
              <a:t>не более 2 часов</a:t>
            </a:r>
            <a:r>
              <a:rPr lang="ru-RU" b="1" dirty="0"/>
              <a:t> при комнатной температуре</a:t>
            </a:r>
            <a:endParaRPr lang="x-none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2180" y="6462963"/>
            <a:ext cx="8775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err="1"/>
              <a:t>Разморозка</a:t>
            </a:r>
            <a:r>
              <a:rPr lang="ru-RU" sz="1400" b="1" dirty="0"/>
              <a:t> </a:t>
            </a:r>
            <a:r>
              <a:rPr lang="ru-RU" sz="1400" b="1" dirty="0" err="1"/>
              <a:t>многодозового</a:t>
            </a:r>
            <a:r>
              <a:rPr lang="ru-RU" sz="1400" b="1" dirty="0"/>
              <a:t> флакона занимает около 20 минут (</a:t>
            </a:r>
            <a:r>
              <a:rPr lang="ru-RU" sz="1400" b="1" dirty="0" err="1"/>
              <a:t>однодозового</a:t>
            </a:r>
            <a:r>
              <a:rPr lang="ru-RU" sz="1400" b="1" dirty="0"/>
              <a:t> – 5-10 минут)</a:t>
            </a:r>
            <a:endParaRPr lang="x-none" sz="1400" b="1" dirty="0"/>
          </a:p>
        </p:txBody>
      </p:sp>
    </p:spTree>
    <p:extLst>
      <p:ext uri="{BB962C8B-B14F-4D97-AF65-F5344CB8AC3E}">
        <p14:creationId xmlns:p14="http://schemas.microsoft.com/office/powerpoint/2010/main" val="97794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Название 1">
            <a:extLst>
              <a:ext uri="{FF2B5EF4-FFF2-40B4-BE49-F238E27FC236}">
                <a16:creationId xmlns="" xmlns:a16="http://schemas.microsoft.com/office/drawing/2014/main" id="{42792A68-860D-409F-887C-DF6F783A2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055" y="99312"/>
            <a:ext cx="8495415" cy="33662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</a:rPr>
              <a:t>Признаки некачественного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лекарственного </a:t>
            </a:r>
            <a:r>
              <a:rPr lang="ru-RU" altLang="ru-RU" sz="2400" b="1" dirty="0">
                <a:solidFill>
                  <a:srgbClr val="002060"/>
                </a:solidFill>
              </a:rPr>
              <a:t>средства</a:t>
            </a:r>
          </a:p>
        </p:txBody>
      </p:sp>
      <p:graphicFrame>
        <p:nvGraphicFramePr>
          <p:cNvPr id="8" name="Содержимое 7">
            <a:extLst>
              <a:ext uri="{FF2B5EF4-FFF2-40B4-BE49-F238E27FC236}">
                <a16:creationId xmlns="" xmlns:a16="http://schemas.microsoft.com/office/drawing/2014/main" id="{F4ED0013-6B94-4CDD-907D-C6188F414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306441"/>
              </p:ext>
            </p:extLst>
          </p:nvPr>
        </p:nvGraphicFramePr>
        <p:xfrm>
          <a:off x="758457" y="616688"/>
          <a:ext cx="8229600" cy="442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04A0690-81B8-49F5-A34B-6611897481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88" t="9222" r="32675" b="41602"/>
          <a:stretch/>
        </p:blipFill>
        <p:spPr>
          <a:xfrm>
            <a:off x="9189534" y="2161223"/>
            <a:ext cx="3002466" cy="285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5F738CD-765E-42B6-8A71-36E4342264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975" t="65400" r="34250" b="26200"/>
          <a:stretch/>
        </p:blipFill>
        <p:spPr>
          <a:xfrm>
            <a:off x="7148581" y="5011680"/>
            <a:ext cx="5043420" cy="1143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C2EBB9F-AB24-4AC9-8152-98C745A505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463" t="38514" r="29525" b="55836"/>
          <a:stretch/>
        </p:blipFill>
        <p:spPr>
          <a:xfrm>
            <a:off x="1514119" y="5263116"/>
            <a:ext cx="5634461" cy="106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056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3" descr="Child_IM">
            <a:extLst>
              <a:ext uri="{FF2B5EF4-FFF2-40B4-BE49-F238E27FC236}">
                <a16:creationId xmlns="" xmlns:a16="http://schemas.microsoft.com/office/drawing/2014/main" id="{197F3E5C-ED40-49FA-ABFE-082C88960AA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58" y="782601"/>
            <a:ext cx="2166938" cy="3057525"/>
          </a:xfrm>
        </p:spPr>
      </p:pic>
      <p:pic>
        <p:nvPicPr>
          <p:cNvPr id="176131" name="Picture 4" descr="deltoid">
            <a:extLst>
              <a:ext uri="{FF2B5EF4-FFF2-40B4-BE49-F238E27FC236}">
                <a16:creationId xmlns="" xmlns:a16="http://schemas.microsoft.com/office/drawing/2014/main" id="{E26B6358-8777-4EAA-94F7-17DDEE2EE99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4879" y="3840125"/>
            <a:ext cx="2438400" cy="2743200"/>
          </a:xfrm>
        </p:spPr>
      </p:pic>
      <p:pic>
        <p:nvPicPr>
          <p:cNvPr id="176132" name="Picture 6" descr="AdultAntLatThigh">
            <a:extLst>
              <a:ext uri="{FF2B5EF4-FFF2-40B4-BE49-F238E27FC236}">
                <a16:creationId xmlns="" xmlns:a16="http://schemas.microsoft.com/office/drawing/2014/main" id="{7EC1831C-B9B8-47B8-84E1-7888B32C9B3E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1004" y="855921"/>
            <a:ext cx="2743200" cy="3886200"/>
          </a:xfrm>
          <a:solidFill>
            <a:schemeClr val="tx1"/>
          </a:solidFill>
        </p:spPr>
      </p:pic>
      <p:sp>
        <p:nvSpPr>
          <p:cNvPr id="176133" name="Rectangle 13">
            <a:extLst>
              <a:ext uri="{FF2B5EF4-FFF2-40B4-BE49-F238E27FC236}">
                <a16:creationId xmlns="" xmlns:a16="http://schemas.microsoft.com/office/drawing/2014/main" id="{AD48C411-879B-436C-A3A7-596D89CA1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77" y="152622"/>
            <a:ext cx="693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Место для в/м введения</a:t>
            </a:r>
            <a:endParaRPr lang="en-US" alt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Picture 9" descr="enc07">
            <a:extLst>
              <a:ext uri="{FF2B5EF4-FFF2-40B4-BE49-F238E27FC236}">
                <a16:creationId xmlns="" xmlns:a16="http://schemas.microsoft.com/office/drawing/2014/main" id="{2ECDFE2D-CE78-4F74-ADDC-E47FFAE8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9377" y="1719220"/>
            <a:ext cx="4029739" cy="33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976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2F10D0-C644-4584-B983-255BB2A5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984" y="925033"/>
            <a:ext cx="4577434" cy="4529469"/>
          </a:xfr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ru-RU" sz="3600" dirty="0" smtClean="0"/>
              <a:t>Санитарно-эпидемиологические требования </a:t>
            </a:r>
            <a:r>
              <a:rPr lang="ru-RU" sz="3600" dirty="0"/>
              <a:t>при организации и проведения вакцинации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ru-RU" sz="3600" dirty="0"/>
              <a:t>с использованием вакцины Гам-КОВИД-</a:t>
            </a:r>
            <a:r>
              <a:rPr lang="ru-RU" sz="3600" dirty="0" err="1"/>
              <a:t>Вак</a:t>
            </a:r>
            <a:r>
              <a:rPr lang="ru-RU" sz="3600" dirty="0"/>
              <a:t>)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52F10D0-C644-4584-B983-255BB2A58FE2}"/>
              </a:ext>
            </a:extLst>
          </p:cNvPr>
          <p:cNvSpPr txBox="1">
            <a:spLocks/>
          </p:cNvSpPr>
          <p:nvPr/>
        </p:nvSpPr>
        <p:spPr>
          <a:xfrm>
            <a:off x="7378994" y="1945760"/>
            <a:ext cx="3825831" cy="2658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  <a:prstDash val="sysDot"/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/>
              <a:t>Высоцкая В.С. – ГУ «РЦГЭиОЗ» </a:t>
            </a:r>
          </a:p>
          <a:p>
            <a:pPr algn="r"/>
            <a:endParaRPr lang="ru-RU" sz="2000" b="1" dirty="0" smtClean="0"/>
          </a:p>
          <a:p>
            <a:pPr algn="r"/>
            <a:r>
              <a:rPr lang="ru-RU" sz="2000" b="1" dirty="0" smtClean="0"/>
              <a:t>(017) 3759983</a:t>
            </a:r>
          </a:p>
          <a:p>
            <a:pPr algn="r"/>
            <a:r>
              <a:rPr lang="en-US" sz="2000" b="1" dirty="0" smtClean="0"/>
              <a:t>zavimun@rcheph.by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2415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A3DAF75-6528-481C-802A-267D1D69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631" y="45048"/>
            <a:ext cx="6573416" cy="68456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Организационные вопросы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6077AD-E6E7-4B19-8113-BA1BBC0F9876}"/>
              </a:ext>
            </a:extLst>
          </p:cNvPr>
          <p:cNvSpPr txBox="1"/>
          <p:nvPr/>
        </p:nvSpPr>
        <p:spPr>
          <a:xfrm>
            <a:off x="1523882" y="5282095"/>
            <a:ext cx="91338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Наличие неиспользованных доз во флаконе не допускается!</a:t>
            </a:r>
            <a:endParaRPr lang="x-none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FFE190-A33B-4436-AEC6-6C3BE1A3F6E2}"/>
              </a:ext>
            </a:extLst>
          </p:cNvPr>
          <p:cNvSpPr txBox="1"/>
          <p:nvPr/>
        </p:nvSpPr>
        <p:spPr>
          <a:xfrm>
            <a:off x="1371600" y="618383"/>
            <a:ext cx="980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Подготовка приказа по организации проведения профилактических прививок против COVID-19 в учреждении с </a:t>
            </a:r>
            <a:r>
              <a:rPr lang="ru-RU" sz="2000" b="1" dirty="0">
                <a:solidFill>
                  <a:srgbClr val="C00000"/>
                </a:solidFill>
              </a:rPr>
              <a:t>закреплением конкретных ответственных лиц </a:t>
            </a:r>
            <a:r>
              <a:rPr lang="ru-RU" sz="2000" b="1" dirty="0">
                <a:solidFill>
                  <a:srgbClr val="002060"/>
                </a:solidFill>
              </a:rPr>
              <a:t>на всех этапах</a:t>
            </a:r>
            <a:endParaRPr lang="x-none" sz="2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1FB1D0-02AD-4881-8F89-9D6F730E1BBC}"/>
              </a:ext>
            </a:extLst>
          </p:cNvPr>
          <p:cNvSpPr txBox="1"/>
          <p:nvPr/>
        </p:nvSpPr>
        <p:spPr>
          <a:xfrm>
            <a:off x="1412240" y="1326269"/>
            <a:ext cx="9733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Формирование списков лиц, подлежащих вакцинации </a:t>
            </a:r>
            <a:endParaRPr lang="x-none" sz="20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1D1A3C-0075-4A7A-8C5F-876094092069}"/>
              </a:ext>
            </a:extLst>
          </p:cNvPr>
          <p:cNvSpPr txBox="1"/>
          <p:nvPr/>
        </p:nvSpPr>
        <p:spPr>
          <a:xfrm>
            <a:off x="1412240" y="1841201"/>
            <a:ext cx="980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Поверка (аттестация) холодильного (морозильного) оборудования, средств контроля температурного режима</a:t>
            </a:r>
            <a:endParaRPr lang="x-none" sz="20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5DAACA-CD53-4610-BA2F-38C9F6CA06FC}"/>
              </a:ext>
            </a:extLst>
          </p:cNvPr>
          <p:cNvSpPr txBox="1"/>
          <p:nvPr/>
        </p:nvSpPr>
        <p:spPr>
          <a:xfrm>
            <a:off x="1412240" y="3317834"/>
            <a:ext cx="95910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Формирование прививочных бригад с привлечением </a:t>
            </a:r>
            <a:r>
              <a:rPr lang="ru-RU" sz="2000" b="1" dirty="0">
                <a:solidFill>
                  <a:srgbClr val="C00000"/>
                </a:solidFill>
              </a:rPr>
              <a:t>работников, обученных вопросам транспортировки, хранения и использования вакцины против COVID-19 </a:t>
            </a:r>
            <a:r>
              <a:rPr lang="ru-RU" sz="2000" b="1" dirty="0">
                <a:solidFill>
                  <a:srgbClr val="002060"/>
                </a:solidFill>
              </a:rPr>
              <a:t>с учетом требований «холодовой цепи»*</a:t>
            </a:r>
            <a:endParaRPr lang="x-none" sz="20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560703-3787-4A7A-AD5B-29DB07A98573}"/>
              </a:ext>
            </a:extLst>
          </p:cNvPr>
          <p:cNvSpPr txBox="1"/>
          <p:nvPr/>
        </p:nvSpPr>
        <p:spPr>
          <a:xfrm>
            <a:off x="1412240" y="4487017"/>
            <a:ext cx="9763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Формирование </a:t>
            </a:r>
            <a:r>
              <a:rPr lang="ru-RU" sz="2000" b="1" dirty="0">
                <a:solidFill>
                  <a:srgbClr val="C00000"/>
                </a:solidFill>
              </a:rPr>
              <a:t>графика</a:t>
            </a:r>
            <a:r>
              <a:rPr lang="ru-RU" sz="2000" b="1" dirty="0">
                <a:solidFill>
                  <a:srgbClr val="002060"/>
                </a:solidFill>
              </a:rPr>
              <a:t> проведения вакцинации с учетом фасовки вакцины, т.е. </a:t>
            </a:r>
            <a:r>
              <a:rPr lang="ru-RU" sz="2000" b="1" dirty="0">
                <a:solidFill>
                  <a:srgbClr val="C00000"/>
                </a:solidFill>
              </a:rPr>
              <a:t>одномоментно должно быть привито не менее 5 человек!</a:t>
            </a:r>
            <a:endParaRPr lang="x-none" sz="2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7801" y="2558039"/>
            <a:ext cx="9591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Приобретение холодильного </a:t>
            </a:r>
            <a:r>
              <a:rPr lang="ru-RU" sz="2000" b="1" dirty="0">
                <a:solidFill>
                  <a:srgbClr val="002060"/>
                </a:solidFill>
              </a:rPr>
              <a:t>(морозильного) оборудования, средств контроля температурного </a:t>
            </a:r>
            <a:r>
              <a:rPr lang="ru-RU" sz="2000" b="1" dirty="0" smtClean="0">
                <a:solidFill>
                  <a:srgbClr val="002060"/>
                </a:solidFill>
              </a:rPr>
              <a:t>режима (при необходимости)</a:t>
            </a:r>
            <a:endParaRPr lang="x-none" sz="20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76077AD-E6E7-4B19-8113-BA1BBC0F9876}"/>
              </a:ext>
            </a:extLst>
          </p:cNvPr>
          <p:cNvSpPr txBox="1"/>
          <p:nvPr/>
        </p:nvSpPr>
        <p:spPr>
          <a:xfrm>
            <a:off x="1523882" y="5908050"/>
            <a:ext cx="91338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Повторное замораживание вакцины не допускается!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51510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13A40F-1990-4D47-9CB4-C112B76C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461760"/>
            <a:ext cx="11724639" cy="396238"/>
          </a:xfrm>
        </p:spPr>
        <p:txBody>
          <a:bodyPr>
            <a:noAutofit/>
          </a:bodyPr>
          <a:lstStyle/>
          <a:p>
            <a:r>
              <a:rPr lang="ru-RU" sz="1000" i="1" dirty="0"/>
              <a:t>Санитарно-эпидемиологические правила СП 3.1.3671-20 «Условия транспортирования и хранения вакцины для профилактики новой коронавирусной инфекции (</a:t>
            </a:r>
            <a:r>
              <a:rPr lang="en-US" sz="1000" i="1" dirty="0"/>
              <a:t>COVID-19) </a:t>
            </a:r>
            <a:r>
              <a:rPr lang="ru-RU" sz="1000" i="1" dirty="0"/>
              <a:t>Гам-</a:t>
            </a:r>
            <a:r>
              <a:rPr lang="ru-RU" sz="1000" i="1" dirty="0" err="1"/>
              <a:t>Ковид</a:t>
            </a:r>
            <a:r>
              <a:rPr lang="ru-RU" sz="1000" i="1" dirty="0"/>
              <a:t>-</a:t>
            </a:r>
            <a:r>
              <a:rPr lang="ru-RU" sz="1000" i="1" dirty="0" err="1"/>
              <a:t>Вак</a:t>
            </a:r>
            <a:r>
              <a:rPr lang="ru-RU" sz="1000" i="1" dirty="0"/>
              <a:t>» утвержденные постановлением главного государственного санитарного врача Российской Федерации от 22.05.2020 №15</a:t>
            </a:r>
            <a:endParaRPr lang="x-none" sz="1000" i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6711317-41F8-425F-8D91-89F1BDF61B46}"/>
              </a:ext>
            </a:extLst>
          </p:cNvPr>
          <p:cNvSpPr txBox="1">
            <a:spLocks/>
          </p:cNvSpPr>
          <p:nvPr/>
        </p:nvSpPr>
        <p:spPr>
          <a:xfrm>
            <a:off x="2207569" y="1"/>
            <a:ext cx="8256235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Общие требования к оборудованию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93" y="1275907"/>
            <a:ext cx="9346019" cy="508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6711317-41F8-425F-8D91-89F1BDF61B46}"/>
              </a:ext>
            </a:extLst>
          </p:cNvPr>
          <p:cNvSpPr txBox="1">
            <a:spLocks/>
          </p:cNvSpPr>
          <p:nvPr/>
        </p:nvSpPr>
        <p:spPr>
          <a:xfrm>
            <a:off x="893135" y="637914"/>
            <a:ext cx="10579395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</a:rPr>
              <a:t>Оборудование, предназначенное для транспортировки и хранения вакцины Гам-КОВИД-</a:t>
            </a:r>
            <a:r>
              <a:rPr lang="ru-RU" sz="1800" b="1" dirty="0" err="1" smtClean="0">
                <a:solidFill>
                  <a:srgbClr val="002060"/>
                </a:solidFill>
              </a:rPr>
              <a:t>Вак</a:t>
            </a:r>
            <a:r>
              <a:rPr lang="ru-RU" sz="18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 должно обеспечивать:</a:t>
            </a:r>
            <a:endParaRPr lang="x-none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6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13A40F-1990-4D47-9CB4-C112B76C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461760"/>
            <a:ext cx="11724639" cy="396238"/>
          </a:xfrm>
        </p:spPr>
        <p:txBody>
          <a:bodyPr>
            <a:noAutofit/>
          </a:bodyPr>
          <a:lstStyle/>
          <a:p>
            <a:r>
              <a:rPr lang="ru-RU" sz="1000" i="1" dirty="0"/>
              <a:t>Санитарно-эпидемиологические правила СП 3.1.3671-20 «Условия транспортирования и хранения вакцины для профилактики новой коронавирусной инфекции (</a:t>
            </a:r>
            <a:r>
              <a:rPr lang="en-US" sz="1000" i="1" dirty="0"/>
              <a:t>COVID-19) </a:t>
            </a:r>
            <a:r>
              <a:rPr lang="ru-RU" sz="1000" i="1" dirty="0"/>
              <a:t>Гам-</a:t>
            </a:r>
            <a:r>
              <a:rPr lang="ru-RU" sz="1000" i="1" dirty="0" err="1"/>
              <a:t>Ковид</a:t>
            </a:r>
            <a:r>
              <a:rPr lang="ru-RU" sz="1000" i="1" dirty="0"/>
              <a:t>-</a:t>
            </a:r>
            <a:r>
              <a:rPr lang="ru-RU" sz="1000" i="1" dirty="0" err="1"/>
              <a:t>Вак</a:t>
            </a:r>
            <a:r>
              <a:rPr lang="ru-RU" sz="1000" i="1" dirty="0"/>
              <a:t>» утвержденные постановлением главного государственного санитарного врача Российской Федерации от 22.05.2020 №15</a:t>
            </a:r>
            <a:endParaRPr lang="x-none" sz="1000" i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6711317-41F8-425F-8D91-89F1BDF61B46}"/>
              </a:ext>
            </a:extLst>
          </p:cNvPr>
          <p:cNvSpPr txBox="1">
            <a:spLocks/>
          </p:cNvSpPr>
          <p:nvPr/>
        </p:nvSpPr>
        <p:spPr>
          <a:xfrm>
            <a:off x="2207569" y="1"/>
            <a:ext cx="8256235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</a:rPr>
              <a:t>Транспортировка вакцины до учреждения здравоохранения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12919A-FB54-4568-A90A-65964F5E7D47}"/>
              </a:ext>
            </a:extLst>
          </p:cNvPr>
          <p:cNvSpPr txBox="1"/>
          <p:nvPr/>
        </p:nvSpPr>
        <p:spPr>
          <a:xfrm>
            <a:off x="304800" y="396239"/>
            <a:ext cx="11582400" cy="60683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just"/>
            <a:r>
              <a:rPr lang="ru-RU" dirty="0"/>
              <a:t>3.5. </a:t>
            </a:r>
            <a:r>
              <a:rPr lang="ru-RU" i="1" dirty="0">
                <a:solidFill>
                  <a:srgbClr val="C00000"/>
                </a:solidFill>
              </a:rPr>
              <a:t>Загрузка </a:t>
            </a:r>
            <a:r>
              <a:rPr lang="ru-RU" i="1" dirty="0">
                <a:solidFill>
                  <a:schemeClr val="tx1"/>
                </a:solidFill>
              </a:rPr>
              <a:t>вакцины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dirty="0"/>
              <a:t>Гам-</a:t>
            </a:r>
            <a:r>
              <a:rPr lang="ru-RU" dirty="0" err="1"/>
              <a:t>Ковид</a:t>
            </a:r>
            <a:r>
              <a:rPr lang="ru-RU" dirty="0"/>
              <a:t>-</a:t>
            </a:r>
            <a:r>
              <a:rPr lang="ru-RU" dirty="0" err="1"/>
              <a:t>Вак</a:t>
            </a:r>
            <a:r>
              <a:rPr lang="ru-RU" dirty="0"/>
              <a:t> в </a:t>
            </a:r>
            <a:r>
              <a:rPr lang="ru-RU" dirty="0" err="1"/>
              <a:t>термоконтейнеры</a:t>
            </a:r>
            <a:r>
              <a:rPr lang="ru-RU" dirty="0"/>
              <a:t> производится </a:t>
            </a:r>
            <a:r>
              <a:rPr lang="ru-RU" i="1" dirty="0">
                <a:solidFill>
                  <a:srgbClr val="C00000"/>
                </a:solidFill>
              </a:rPr>
              <a:t>при температуре минус 18°С и ниже </a:t>
            </a:r>
            <a:r>
              <a:rPr lang="ru-RU" dirty="0"/>
              <a:t>из</a:t>
            </a:r>
          </a:p>
          <a:p>
            <a:pPr algn="just"/>
            <a:r>
              <a:rPr lang="ru-RU" dirty="0"/>
              <a:t>морозильника </a:t>
            </a:r>
            <a:r>
              <a:rPr lang="ru-RU" i="1" dirty="0">
                <a:solidFill>
                  <a:srgbClr val="C00000"/>
                </a:solidFill>
              </a:rPr>
              <a:t>в максимально короткие сроки</a:t>
            </a:r>
            <a:r>
              <a:rPr lang="ru-RU" dirty="0"/>
              <a:t>. </a:t>
            </a:r>
            <a:r>
              <a:rPr lang="ru-RU" i="1" dirty="0" err="1">
                <a:solidFill>
                  <a:srgbClr val="C00000"/>
                </a:solidFill>
              </a:rPr>
              <a:t>Термоконтейнеры</a:t>
            </a:r>
            <a:r>
              <a:rPr lang="ru-RU" i="1" dirty="0">
                <a:solidFill>
                  <a:srgbClr val="C00000"/>
                </a:solidFill>
              </a:rPr>
              <a:t> должны быть предварительно охлаждены до температуры минус 18°С и ниже.</a:t>
            </a:r>
            <a:r>
              <a:rPr lang="ru-RU" dirty="0"/>
              <a:t> Сверхмалые и малые </a:t>
            </a:r>
            <a:r>
              <a:rPr lang="ru-RU" dirty="0" err="1"/>
              <a:t>термоконтейнеры</a:t>
            </a:r>
            <a:r>
              <a:rPr lang="ru-RU" dirty="0"/>
              <a:t> охлаждаются в морозильнике (морозильной камере), контейнеры среднего и большого объема - в морозильной камере либо с помощью резервного запаса </a:t>
            </a:r>
            <a:r>
              <a:rPr lang="ru-RU" dirty="0" err="1"/>
              <a:t>хладоэлементов</a:t>
            </a:r>
            <a:r>
              <a:rPr lang="ru-RU" dirty="0"/>
              <a:t> или сухого льда.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3.6. </a:t>
            </a:r>
            <a:r>
              <a:rPr lang="ru-RU" i="1" dirty="0">
                <a:solidFill>
                  <a:srgbClr val="C00000"/>
                </a:solidFill>
              </a:rPr>
              <a:t>Для создания необходимой температуры для транспортирования вакцины </a:t>
            </a:r>
            <a:r>
              <a:rPr lang="ru-RU" dirty="0"/>
              <a:t>Гам-</a:t>
            </a:r>
            <a:r>
              <a:rPr lang="ru-RU" dirty="0" err="1"/>
              <a:t>Ковид</a:t>
            </a:r>
            <a:r>
              <a:rPr lang="ru-RU" dirty="0"/>
              <a:t>-</a:t>
            </a:r>
            <a:r>
              <a:rPr lang="ru-RU" dirty="0" err="1"/>
              <a:t>Вак</a:t>
            </a:r>
            <a:r>
              <a:rPr lang="ru-RU" dirty="0"/>
              <a:t> внутри пассивного </a:t>
            </a:r>
            <a:r>
              <a:rPr lang="ru-RU" dirty="0" err="1"/>
              <a:t>термоконтейнера</a:t>
            </a:r>
            <a:r>
              <a:rPr lang="ru-RU" dirty="0"/>
              <a:t> используются </a:t>
            </a:r>
            <a:r>
              <a:rPr lang="ru-RU" dirty="0" err="1"/>
              <a:t>хладоэлементы</a:t>
            </a:r>
            <a:r>
              <a:rPr lang="ru-RU" dirty="0"/>
              <a:t>, </a:t>
            </a:r>
            <a:r>
              <a:rPr lang="ru-RU" i="1" dirty="0">
                <a:solidFill>
                  <a:srgbClr val="C00000"/>
                </a:solidFill>
              </a:rPr>
              <a:t>рабочая температура которых составляет не выше минус 21°С</a:t>
            </a:r>
            <a:r>
              <a:rPr lang="ru-RU" dirty="0"/>
              <a:t>. </a:t>
            </a:r>
            <a:r>
              <a:rPr lang="ru-RU" i="1" dirty="0" err="1">
                <a:solidFill>
                  <a:srgbClr val="C00000"/>
                </a:solidFill>
              </a:rPr>
              <a:t>Хладоэлемент</a:t>
            </a:r>
            <a:r>
              <a:rPr lang="ru-RU" i="1" dirty="0">
                <a:solidFill>
                  <a:srgbClr val="C00000"/>
                </a:solidFill>
              </a:rPr>
              <a:t> должен иметь маркировку рабочих температур </a:t>
            </a:r>
            <a:r>
              <a:rPr lang="ru-RU" dirty="0"/>
              <a:t>в соответствии с документацией производителя </a:t>
            </a:r>
            <a:r>
              <a:rPr lang="ru-RU" dirty="0" err="1"/>
              <a:t>хладоэлемента</a:t>
            </a:r>
            <a:r>
              <a:rPr lang="ru-RU" dirty="0"/>
              <a:t>. </a:t>
            </a:r>
            <a:r>
              <a:rPr lang="ru-RU" dirty="0" err="1"/>
              <a:t>Хладоэлементы</a:t>
            </a:r>
            <a:r>
              <a:rPr lang="ru-RU" dirty="0"/>
              <a:t> </a:t>
            </a:r>
            <a:r>
              <a:rPr lang="ru-RU" i="1" dirty="0">
                <a:solidFill>
                  <a:srgbClr val="C00000"/>
                </a:solidFill>
              </a:rPr>
              <a:t>используются в соответствии с </a:t>
            </a:r>
            <a:r>
              <a:rPr lang="ru-RU" i="1" dirty="0" smtClean="0">
                <a:solidFill>
                  <a:srgbClr val="C00000"/>
                </a:solidFill>
              </a:rPr>
              <a:t>инструкцией </a:t>
            </a:r>
            <a:r>
              <a:rPr lang="ru-RU" i="1" dirty="0">
                <a:solidFill>
                  <a:srgbClr val="C00000"/>
                </a:solidFill>
              </a:rPr>
              <a:t>производителя </a:t>
            </a:r>
            <a:r>
              <a:rPr lang="ru-RU" dirty="0"/>
              <a:t>(изготовителя) и требованиями, изложенными в прилагаемых к </a:t>
            </a:r>
            <a:r>
              <a:rPr lang="ru-RU" dirty="0" err="1"/>
              <a:t>термоконтейнеру</a:t>
            </a:r>
            <a:r>
              <a:rPr lang="ru-RU" dirty="0"/>
              <a:t> документах производителя (изготовителя).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3.7. Для транспортирования вакцины Гам-</a:t>
            </a:r>
            <a:r>
              <a:rPr lang="ru-RU" dirty="0" err="1"/>
              <a:t>Ковид</a:t>
            </a:r>
            <a:r>
              <a:rPr lang="ru-RU" dirty="0"/>
              <a:t>-</a:t>
            </a:r>
            <a:r>
              <a:rPr lang="ru-RU" dirty="0" err="1"/>
              <a:t>Вак</a:t>
            </a:r>
            <a:r>
              <a:rPr lang="ru-RU" dirty="0"/>
              <a:t> в пассивных </a:t>
            </a:r>
            <a:r>
              <a:rPr lang="ru-RU" dirty="0" err="1"/>
              <a:t>темоконтейнерах</a:t>
            </a:r>
            <a:r>
              <a:rPr lang="ru-RU" dirty="0"/>
              <a:t> в качестве охлаждающего агента </a:t>
            </a:r>
            <a:r>
              <a:rPr lang="ru-RU" i="1" dirty="0">
                <a:solidFill>
                  <a:srgbClr val="C00000"/>
                </a:solidFill>
              </a:rPr>
              <a:t>допускается использование сухого льда</a:t>
            </a:r>
            <a:r>
              <a:rPr lang="ru-RU" dirty="0"/>
              <a:t>. Крышка термоконтейнеров, содержащих сухой лед, должна быть плотно, но не герметично закрыта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3.9. При транспортировании вакцины Гам-</a:t>
            </a:r>
            <a:r>
              <a:rPr lang="ru-RU" dirty="0" err="1"/>
              <a:t>Ковид</a:t>
            </a:r>
            <a:r>
              <a:rPr lang="ru-RU" dirty="0"/>
              <a:t>-</a:t>
            </a:r>
            <a:r>
              <a:rPr lang="ru-RU" dirty="0" err="1"/>
              <a:t>Вак</a:t>
            </a:r>
            <a:r>
              <a:rPr lang="ru-RU" dirty="0"/>
              <a:t> в </a:t>
            </a:r>
            <a:r>
              <a:rPr lang="ru-RU" dirty="0" err="1"/>
              <a:t>термоконтейнере</a:t>
            </a:r>
            <a:r>
              <a:rPr lang="ru-RU" dirty="0"/>
              <a:t> </a:t>
            </a:r>
            <a:r>
              <a:rPr lang="ru-RU" i="1" dirty="0">
                <a:solidFill>
                  <a:srgbClr val="C00000"/>
                </a:solidFill>
              </a:rPr>
              <a:t>используется оборудование для непрерывного контроля температурного </a:t>
            </a:r>
            <a:r>
              <a:rPr lang="ru-RU" i="1" dirty="0" smtClean="0">
                <a:solidFill>
                  <a:srgbClr val="C00000"/>
                </a:solidFill>
              </a:rPr>
              <a:t>режима (термоиндикаторы/терморегистраторы)</a:t>
            </a:r>
            <a:r>
              <a:rPr lang="ru-RU" dirty="0" smtClean="0"/>
              <a:t>, </a:t>
            </a:r>
            <a:r>
              <a:rPr lang="ru-RU" dirty="0"/>
              <a:t>которое позволяет установить, были ли нарушения температурного режима в течение всего цикла транспортирования</a:t>
            </a:r>
            <a:r>
              <a:rPr lang="ru-RU" dirty="0" smtClean="0"/>
              <a:t>. Расположение средств контроля между упаковками вакцины в каждом </a:t>
            </a:r>
            <a:r>
              <a:rPr lang="ru-RU" dirty="0" err="1" smtClean="0"/>
              <a:t>термоконтейнере</a:t>
            </a:r>
            <a:r>
              <a:rPr lang="ru-RU" dirty="0" smtClean="0"/>
              <a:t> в местах, рекомендованных  производителем.</a:t>
            </a:r>
            <a:endParaRPr lang="ru-RU" dirty="0"/>
          </a:p>
          <a:p>
            <a:pPr algn="just"/>
            <a:r>
              <a:rPr lang="ru-RU" i="1" dirty="0">
                <a:solidFill>
                  <a:srgbClr val="C00000"/>
                </a:solidFill>
              </a:rPr>
              <a:t>Разгрузка </a:t>
            </a:r>
            <a:r>
              <a:rPr lang="ru-RU" i="1" dirty="0" err="1">
                <a:solidFill>
                  <a:srgbClr val="C00000"/>
                </a:solidFill>
              </a:rPr>
              <a:t>термоконтейнера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dirty="0"/>
              <a:t>«холодовой цепи» производится </a:t>
            </a:r>
            <a:r>
              <a:rPr lang="ru-RU" i="1" dirty="0">
                <a:solidFill>
                  <a:srgbClr val="C00000"/>
                </a:solidFill>
              </a:rPr>
              <a:t>в непосредственной близости с морозильником</a:t>
            </a:r>
            <a:r>
              <a:rPr lang="ru-RU" dirty="0"/>
              <a:t>, вакцина </a:t>
            </a:r>
            <a:r>
              <a:rPr lang="ru-RU" dirty="0" err="1"/>
              <a:t>ГамКовид-Вак</a:t>
            </a:r>
            <a:r>
              <a:rPr lang="ru-RU" dirty="0"/>
              <a:t> после вскрытия </a:t>
            </a:r>
            <a:r>
              <a:rPr lang="ru-RU" dirty="0" err="1"/>
              <a:t>термоконтейнера</a:t>
            </a:r>
            <a:r>
              <a:rPr lang="ru-RU" dirty="0"/>
              <a:t> должна быть </a:t>
            </a:r>
            <a:r>
              <a:rPr lang="ru-RU" dirty="0">
                <a:solidFill>
                  <a:srgbClr val="C00000"/>
                </a:solidFill>
              </a:rPr>
              <a:t>немедленно </a:t>
            </a:r>
            <a:r>
              <a:rPr lang="ru-RU" dirty="0"/>
              <a:t>помещена в морозильник.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613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FD51BA-3D49-4BCA-9777-95E168756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8000" r="14563" b="86400"/>
          <a:stretch/>
        </p:blipFill>
        <p:spPr>
          <a:xfrm>
            <a:off x="1524000" y="5157192"/>
            <a:ext cx="9159782" cy="2880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30B50F3-51CB-4CCC-86AF-54F0831B1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33201" r="12988" b="47200"/>
          <a:stretch/>
        </p:blipFill>
        <p:spPr>
          <a:xfrm>
            <a:off x="1524000" y="5445224"/>
            <a:ext cx="9138080" cy="13023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9A926E8-F78F-4992-AE39-F5CD2A5C95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13" t="13601" r="18500" b="47200"/>
          <a:stretch/>
        </p:blipFill>
        <p:spPr>
          <a:xfrm>
            <a:off x="345440" y="260648"/>
            <a:ext cx="704474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19D7BC9-AFE5-49E7-82CA-53A24A826A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88" t="54200" r="19287" b="8000"/>
          <a:stretch/>
        </p:blipFill>
        <p:spPr>
          <a:xfrm>
            <a:off x="345440" y="2934070"/>
            <a:ext cx="704474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A713B71-0727-4196-8C84-E2C5870C77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38" t="16401" r="53937" b="31801"/>
          <a:stretch/>
        </p:blipFill>
        <p:spPr>
          <a:xfrm>
            <a:off x="9862604" y="2467154"/>
            <a:ext cx="2160240" cy="26642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209DEB4-73FB-4B32-8FFF-9109BEDC45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88" t="20601" r="51575" b="34600"/>
          <a:stretch/>
        </p:blipFill>
        <p:spPr>
          <a:xfrm>
            <a:off x="7527776" y="260648"/>
            <a:ext cx="266429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30" b="5224"/>
          <a:stretch/>
        </p:blipFill>
        <p:spPr bwMode="auto">
          <a:xfrm>
            <a:off x="3115733" y="628651"/>
            <a:ext cx="9076267" cy="226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6" t="13152" r="35938" b="15861"/>
          <a:stretch/>
        </p:blipFill>
        <p:spPr bwMode="auto">
          <a:xfrm>
            <a:off x="391581" y="963133"/>
            <a:ext cx="3409950" cy="455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91" y="3200399"/>
            <a:ext cx="28765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8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7486AC-9ED5-40AC-A6C4-82856EF94051}"/>
              </a:ext>
            </a:extLst>
          </p:cNvPr>
          <p:cNvSpPr txBox="1"/>
          <p:nvPr/>
        </p:nvSpPr>
        <p:spPr>
          <a:xfrm>
            <a:off x="609600" y="500381"/>
            <a:ext cx="10688320" cy="56794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Обратить внимание 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Транспортировка вакцины всеми видами транспорта – только в </a:t>
            </a:r>
            <a:r>
              <a:rPr lang="ru-RU" sz="2400" dirty="0" err="1">
                <a:solidFill>
                  <a:srgbClr val="002060"/>
                </a:solidFill>
              </a:rPr>
              <a:t>термоконтейнерах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2. Необходимость валидации </a:t>
            </a:r>
            <a:r>
              <a:rPr lang="ru-RU" sz="2400" dirty="0" err="1">
                <a:solidFill>
                  <a:srgbClr val="002060"/>
                </a:solidFill>
              </a:rPr>
              <a:t>термоконтейнеров</a:t>
            </a:r>
            <a:r>
              <a:rPr lang="ru-RU" sz="2400" dirty="0">
                <a:solidFill>
                  <a:srgbClr val="002060"/>
                </a:solidFill>
              </a:rPr>
              <a:t> и транспортных средств –    разные типы оборудования обеспечивают поддержание требуемого диапазона температур в течение разного времени.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 3. Необходимость перед перевозкой предварительной подготовки (заморозки) </a:t>
            </a:r>
            <a:r>
              <a:rPr lang="ru-RU" sz="2400" dirty="0" err="1">
                <a:solidFill>
                  <a:srgbClr val="002060"/>
                </a:solidFill>
              </a:rPr>
              <a:t>термоконтейнеров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хладоэлементов</a:t>
            </a:r>
            <a:r>
              <a:rPr lang="ru-RU" sz="2400" dirty="0">
                <a:solidFill>
                  <a:srgbClr val="002060"/>
                </a:solidFill>
              </a:rPr>
              <a:t> и транспортных средств. Наличие мест (морозильных камер) для подготовки.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4. </a:t>
            </a:r>
            <a:r>
              <a:rPr lang="ru-RU" sz="2400" dirty="0">
                <a:solidFill>
                  <a:srgbClr val="002060"/>
                </a:solidFill>
              </a:rPr>
              <a:t>Необходимость постоянного контроля температуры при перевозке и хранении (термоиндикаторы, терморегистраторы) с учетом допусков средств измерения (п.7.5 СП 3.3.2.3332-16 – величина погрешности не более +/- </a:t>
            </a:r>
            <a:r>
              <a:rPr lang="ru-RU" sz="2400" dirty="0" smtClean="0">
                <a:solidFill>
                  <a:srgbClr val="002060"/>
                </a:solidFill>
              </a:rPr>
              <a:t>0,5°С</a:t>
            </a:r>
            <a:r>
              <a:rPr lang="ru-RU" sz="2400" dirty="0">
                <a:solidFill>
                  <a:srgbClr val="002060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0693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6711317-41F8-425F-8D91-89F1BDF61B46}"/>
              </a:ext>
            </a:extLst>
          </p:cNvPr>
          <p:cNvSpPr txBox="1">
            <a:spLocks/>
          </p:cNvSpPr>
          <p:nvPr/>
        </p:nvSpPr>
        <p:spPr>
          <a:xfrm>
            <a:off x="2207569" y="1"/>
            <a:ext cx="8256235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</a:rPr>
              <a:t>Хранение вакцины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12919A-FB54-4568-A90A-65964F5E7D47}"/>
              </a:ext>
            </a:extLst>
          </p:cNvPr>
          <p:cNvSpPr txBox="1"/>
          <p:nvPr/>
        </p:nvSpPr>
        <p:spPr>
          <a:xfrm>
            <a:off x="233680" y="548681"/>
            <a:ext cx="11694160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4.1. Для хранения вакцины Гам-</a:t>
            </a:r>
            <a:r>
              <a:rPr lang="ru-RU" dirty="0" err="1"/>
              <a:t>Ковид</a:t>
            </a:r>
            <a:r>
              <a:rPr lang="ru-RU" dirty="0"/>
              <a:t>-</a:t>
            </a:r>
            <a:r>
              <a:rPr lang="ru-RU" dirty="0" err="1"/>
              <a:t>Вак</a:t>
            </a:r>
            <a:r>
              <a:rPr lang="ru-RU" dirty="0"/>
              <a:t> используются </a:t>
            </a:r>
            <a:r>
              <a:rPr lang="ru-RU" dirty="0">
                <a:solidFill>
                  <a:srgbClr val="C00000"/>
                </a:solidFill>
              </a:rPr>
              <a:t>морозильные камеры либо морозильники</a:t>
            </a:r>
            <a:r>
              <a:rPr lang="ru-RU" dirty="0"/>
              <a:t>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4.4. Все </a:t>
            </a:r>
            <a:r>
              <a:rPr lang="ru-RU" dirty="0">
                <a:solidFill>
                  <a:srgbClr val="C00000"/>
                </a:solidFill>
              </a:rPr>
              <a:t>средства температурного контроля</a:t>
            </a:r>
            <a:r>
              <a:rPr lang="ru-RU" dirty="0"/>
              <a:t>, используемые в морозильных камерах (морозильниках) для хранения вакцины Гам-</a:t>
            </a:r>
            <a:r>
              <a:rPr lang="ru-RU" dirty="0" err="1"/>
              <a:t>Ковид</a:t>
            </a:r>
            <a:r>
              <a:rPr lang="ru-RU" dirty="0"/>
              <a:t>-</a:t>
            </a:r>
            <a:r>
              <a:rPr lang="ru-RU" dirty="0" err="1"/>
              <a:t>Вак</a:t>
            </a:r>
            <a:r>
              <a:rPr lang="ru-RU" dirty="0"/>
              <a:t>, </a:t>
            </a:r>
            <a:r>
              <a:rPr lang="ru-RU" dirty="0">
                <a:solidFill>
                  <a:srgbClr val="C00000"/>
                </a:solidFill>
              </a:rPr>
              <a:t>должны иметь возможность фиксировать низкие (минус 18°С и ниже) температуры</a:t>
            </a:r>
            <a:r>
              <a:rPr lang="ru-RU" dirty="0"/>
              <a:t>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4.5. Загрузка морозильных камер должна обеспечивать свободный доступ работникам в любую часть камеры и условия для работы внутри камеры, а также </a:t>
            </a:r>
            <a:r>
              <a:rPr lang="ru-RU" dirty="0">
                <a:solidFill>
                  <a:srgbClr val="C00000"/>
                </a:solidFill>
              </a:rPr>
              <a:t>свободную циркуляцию воздуха по всему объему </a:t>
            </a:r>
            <a:r>
              <a:rPr lang="ru-RU" dirty="0"/>
              <a:t>в целях обеспечения равномерности распределения температуры;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5.1. Для контроля температурного режима в системе «холодовой цепи» используются </a:t>
            </a:r>
            <a:r>
              <a:rPr lang="ru-RU" dirty="0">
                <a:solidFill>
                  <a:srgbClr val="C00000"/>
                </a:solidFill>
              </a:rPr>
              <a:t>средства измерения температуры и средства выявления (индикации) нарушений температурного режима</a:t>
            </a:r>
            <a:r>
              <a:rPr lang="ru-RU" dirty="0"/>
              <a:t> (повышение температуры</a:t>
            </a:r>
          </a:p>
          <a:p>
            <a:pPr algn="just"/>
            <a:r>
              <a:rPr lang="ru-RU" dirty="0"/>
              <a:t>выше минус 18°С);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6.4. </a:t>
            </a:r>
            <a:r>
              <a:rPr lang="ru-RU" dirty="0">
                <a:solidFill>
                  <a:srgbClr val="C00000"/>
                </a:solidFill>
              </a:rPr>
              <a:t>Ежедневно два раза в день в специальном журнале отмечаются показания термометров </a:t>
            </a:r>
            <a:r>
              <a:rPr lang="ru-RU" dirty="0"/>
              <a:t>(</a:t>
            </a:r>
            <a:r>
              <a:rPr lang="ru-RU" dirty="0" err="1"/>
              <a:t>термоиндикаторов</a:t>
            </a:r>
            <a:r>
              <a:rPr lang="ru-RU" dirty="0"/>
              <a:t> с указанием персонифицированного номера) </a:t>
            </a:r>
            <a:r>
              <a:rPr lang="ru-RU" dirty="0">
                <a:solidFill>
                  <a:srgbClr val="C00000"/>
                </a:solidFill>
              </a:rPr>
              <a:t>в морозильных камерах </a:t>
            </a:r>
            <a:r>
              <a:rPr lang="ru-RU" dirty="0"/>
              <a:t>(морозильниках), в которых хранится вакцина Гам-</a:t>
            </a:r>
            <a:r>
              <a:rPr lang="ru-RU" dirty="0" err="1"/>
              <a:t>Ковид</a:t>
            </a:r>
            <a:r>
              <a:rPr lang="ru-RU" dirty="0"/>
              <a:t>-</a:t>
            </a:r>
            <a:r>
              <a:rPr lang="ru-RU" dirty="0" err="1"/>
              <a:t>Вак</a:t>
            </a:r>
            <a:r>
              <a:rPr lang="ru-RU" dirty="0"/>
              <a:t>, а также регистрируются факты планового или аварийного отключения холодильного оборудования от энергоснабжения, поломок и факты нарушения температурного режима с указанием даты и времени отключения.</a:t>
            </a: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620FBE-02B0-4241-8F59-E94CB925C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0601" r="50787" b="41600"/>
          <a:stretch/>
        </p:blipFill>
        <p:spPr>
          <a:xfrm>
            <a:off x="233680" y="5113073"/>
            <a:ext cx="2262520" cy="15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587A9E2-B427-45A6-A623-83656015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461760"/>
            <a:ext cx="11724639" cy="396238"/>
          </a:xfrm>
        </p:spPr>
        <p:txBody>
          <a:bodyPr>
            <a:noAutofit/>
          </a:bodyPr>
          <a:lstStyle/>
          <a:p>
            <a:r>
              <a:rPr lang="ru-RU" sz="1000" i="1" dirty="0"/>
              <a:t>Санитарно-эпидемиологические правила СП 3.1.3671-20 «Условия транспортирования и хранения вакцины для профилактики новой коронавирусной инфекции (</a:t>
            </a:r>
            <a:r>
              <a:rPr lang="en-US" sz="1000" i="1" dirty="0"/>
              <a:t>COVID-19) </a:t>
            </a:r>
            <a:r>
              <a:rPr lang="ru-RU" sz="1000" i="1" dirty="0"/>
              <a:t>Гам-</a:t>
            </a:r>
            <a:r>
              <a:rPr lang="ru-RU" sz="1000" i="1" dirty="0" err="1"/>
              <a:t>Ковид</a:t>
            </a:r>
            <a:r>
              <a:rPr lang="ru-RU" sz="1000" i="1" dirty="0"/>
              <a:t>-</a:t>
            </a:r>
            <a:r>
              <a:rPr lang="ru-RU" sz="1000" i="1" dirty="0" err="1"/>
              <a:t>Вак</a:t>
            </a:r>
            <a:r>
              <a:rPr lang="ru-RU" sz="1000" i="1" dirty="0"/>
              <a:t>» утвержденные постановлением главного государственного санитарного врача Российской Федерации от 22.05.2020 №15</a:t>
            </a:r>
            <a:endParaRPr lang="x-none" sz="1000" i="1" dirty="0"/>
          </a:p>
        </p:txBody>
      </p:sp>
    </p:spTree>
    <p:extLst>
      <p:ext uri="{BB962C8B-B14F-4D97-AF65-F5344CB8AC3E}">
        <p14:creationId xmlns:p14="http://schemas.microsoft.com/office/powerpoint/2010/main" val="41291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6711317-41F8-425F-8D91-89F1BDF61B46}"/>
              </a:ext>
            </a:extLst>
          </p:cNvPr>
          <p:cNvSpPr txBox="1">
            <a:spLocks/>
          </p:cNvSpPr>
          <p:nvPr/>
        </p:nvSpPr>
        <p:spPr>
          <a:xfrm>
            <a:off x="2207569" y="1"/>
            <a:ext cx="8256235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</a:rPr>
              <a:t>Хранение вакцины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12919A-FB54-4568-A90A-65964F5E7D47}"/>
              </a:ext>
            </a:extLst>
          </p:cNvPr>
          <p:cNvSpPr txBox="1"/>
          <p:nvPr/>
        </p:nvSpPr>
        <p:spPr>
          <a:xfrm>
            <a:off x="233680" y="451196"/>
            <a:ext cx="1169416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бесперебойной работы морозильного оборудования и электрических приборов для контроля температурного режима должна быть обеспечена: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rgbClr val="C00000"/>
                </a:solidFill>
              </a:rPr>
              <a:t>стабильность напряжения в электросетях, осуществляющих энергоснабжение данного оборудования,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rgbClr val="C00000"/>
                </a:solidFill>
              </a:rPr>
              <a:t>возможность электроснабжения по резервным схемам или автоматическое подключение системы автономного электропитания,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rgbClr val="C00000"/>
                </a:solidFill>
              </a:rPr>
              <a:t>с</a:t>
            </a:r>
            <a:r>
              <a:rPr lang="ru-RU" i="1" dirty="0" smtClean="0">
                <a:solidFill>
                  <a:srgbClr val="C00000"/>
                </a:solidFill>
              </a:rPr>
              <a:t>истема звуковой и световой сигнализации в случае нарушения пороговых пределов по температуре.</a:t>
            </a:r>
            <a:endParaRPr lang="x-none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620FBE-02B0-4241-8F59-E94CB925C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0601" r="50787" b="41600"/>
          <a:stretch/>
        </p:blipFill>
        <p:spPr>
          <a:xfrm>
            <a:off x="233680" y="5113073"/>
            <a:ext cx="2262520" cy="15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587A9E2-B427-45A6-A623-83656015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461760"/>
            <a:ext cx="11724639" cy="396238"/>
          </a:xfrm>
        </p:spPr>
        <p:txBody>
          <a:bodyPr>
            <a:noAutofit/>
          </a:bodyPr>
          <a:lstStyle/>
          <a:p>
            <a:r>
              <a:rPr lang="ru-RU" sz="1000" i="1" dirty="0"/>
              <a:t>Санитарно-эпидемиологические правила СП 3.1.3671-20 «Условия транспортирования и хранения вакцины для профилактики новой коронавирусной инфекции (</a:t>
            </a:r>
            <a:r>
              <a:rPr lang="en-US" sz="1000" i="1" dirty="0"/>
              <a:t>COVID-19) </a:t>
            </a:r>
            <a:r>
              <a:rPr lang="ru-RU" sz="1000" i="1" dirty="0"/>
              <a:t>Гам-</a:t>
            </a:r>
            <a:r>
              <a:rPr lang="ru-RU" sz="1000" i="1" dirty="0" err="1"/>
              <a:t>Ковид</a:t>
            </a:r>
            <a:r>
              <a:rPr lang="ru-RU" sz="1000" i="1" dirty="0"/>
              <a:t>-</a:t>
            </a:r>
            <a:r>
              <a:rPr lang="ru-RU" sz="1000" i="1" dirty="0" err="1"/>
              <a:t>Вак</a:t>
            </a:r>
            <a:r>
              <a:rPr lang="ru-RU" sz="1000" i="1" dirty="0"/>
              <a:t>» утвержденные постановлением главного государственного санитарного врача Российской Федерации от 22.05.2020 №15</a:t>
            </a:r>
            <a:endParaRPr lang="x-none" sz="10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12919A-FB54-4568-A90A-65964F5E7D47}"/>
              </a:ext>
            </a:extLst>
          </p:cNvPr>
          <p:cNvSpPr txBox="1"/>
          <p:nvPr/>
        </p:nvSpPr>
        <p:spPr>
          <a:xfrm>
            <a:off x="233680" y="2259441"/>
            <a:ext cx="116941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Хранение вакцины осуществляется </a:t>
            </a:r>
            <a:r>
              <a:rPr lang="ru-RU" dirty="0" err="1" smtClean="0"/>
              <a:t>посерийно</a:t>
            </a:r>
            <a:r>
              <a:rPr lang="ru-RU" dirty="0" smtClean="0"/>
              <a:t> в вертикальном положении</a:t>
            </a:r>
            <a:endParaRPr lang="x-none" i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12919A-FB54-4568-A90A-65964F5E7D47}"/>
              </a:ext>
            </a:extLst>
          </p:cNvPr>
          <p:cNvSpPr txBox="1"/>
          <p:nvPr/>
        </p:nvSpPr>
        <p:spPr>
          <a:xfrm>
            <a:off x="233680" y="2688884"/>
            <a:ext cx="116941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Хладоэлементы</a:t>
            </a:r>
            <a:r>
              <a:rPr lang="ru-RU" dirty="0" smtClean="0"/>
              <a:t> подготавливаются при Т не выше, чем -25°С до полного замораживания. При подготовке хладоэлементов для замораживания не допускается их размещение вплотную друг к другу.</a:t>
            </a:r>
            <a:endParaRPr lang="x-none" i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12919A-FB54-4568-A90A-65964F5E7D47}"/>
              </a:ext>
            </a:extLst>
          </p:cNvPr>
          <p:cNvSpPr txBox="1"/>
          <p:nvPr/>
        </p:nvSpPr>
        <p:spPr>
          <a:xfrm>
            <a:off x="233680" y="3429299"/>
            <a:ext cx="116941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Перед использование </a:t>
            </a:r>
            <a:r>
              <a:rPr lang="ru-RU" dirty="0" err="1" smtClean="0"/>
              <a:t>термоконтейнер</a:t>
            </a:r>
            <a:r>
              <a:rPr lang="ru-RU" dirty="0" smtClean="0"/>
              <a:t> охлаждается (в морозильной камере, с помощью хладоэлементов или сухого льда), необходимо фиксировать время подготовки контейнера.  </a:t>
            </a:r>
            <a:r>
              <a:rPr lang="ru-RU" dirty="0" smtClean="0">
                <a:solidFill>
                  <a:srgbClr val="C00000"/>
                </a:solidFill>
              </a:rPr>
              <a:t>Для транспортировки не используются </a:t>
            </a:r>
            <a:r>
              <a:rPr lang="ru-RU" dirty="0" err="1" smtClean="0">
                <a:solidFill>
                  <a:srgbClr val="C00000"/>
                </a:solidFill>
              </a:rPr>
              <a:t>хладоэлементы</a:t>
            </a:r>
            <a:r>
              <a:rPr lang="ru-RU" dirty="0" smtClean="0">
                <a:solidFill>
                  <a:srgbClr val="C00000"/>
                </a:solidFill>
              </a:rPr>
              <a:t>,  которые применялись для охлаждения </a:t>
            </a:r>
            <a:r>
              <a:rPr lang="ru-RU" dirty="0" err="1" smtClean="0">
                <a:solidFill>
                  <a:srgbClr val="C00000"/>
                </a:solidFill>
              </a:rPr>
              <a:t>термоконтейнера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x-none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12919A-FB54-4568-A90A-65964F5E7D47}"/>
              </a:ext>
            </a:extLst>
          </p:cNvPr>
          <p:cNvSpPr txBox="1"/>
          <p:nvPr/>
        </p:nvSpPr>
        <p:spPr>
          <a:xfrm>
            <a:off x="233680" y="4466742"/>
            <a:ext cx="116941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Все средства температурного контроля должны иметь возможность фиксировать низкие </a:t>
            </a:r>
            <a:r>
              <a:rPr lang="ru-RU" dirty="0"/>
              <a:t>(до -</a:t>
            </a:r>
            <a:r>
              <a:rPr lang="ru-RU" dirty="0" smtClean="0"/>
              <a:t>25°С и ниже) отрицательные температуры.  </a:t>
            </a:r>
            <a:endParaRPr lang="x-none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1193</Words>
  <Application>Microsoft Office PowerPoint</Application>
  <PresentationFormat>Произвольный</PresentationFormat>
  <Paragraphs>83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Соблюдение санитарно-эпидемиологических требований при организации и проведения вакцинации (с использованием вакцины Гам-КОВИД-Вак)</vt:lpstr>
      <vt:lpstr>Организационные вопросы</vt:lpstr>
      <vt:lpstr>Санитарно-эпидемиологические правила СП 3.1.3671-20 «Условия транспортирования и хранения вакцины для профилактики новой коронавирусной инфекции (COVID-19) Гам-Ковид-Вак» утвержденные постановлением главного государственного санитарного врача Российской Федерации от 22.05.2020 №15</vt:lpstr>
      <vt:lpstr>Санитарно-эпидемиологические правила СП 3.1.3671-20 «Условия транспортирования и хранения вакцины для профилактики новой коронавирусной инфекции (COVID-19) Гам-Ковид-Вак» утвержденные постановлением главного государственного санитарного врача Российской Федерации от 22.05.2020 №15</vt:lpstr>
      <vt:lpstr>Презентация PowerPoint</vt:lpstr>
      <vt:lpstr>Презентация PowerPoint</vt:lpstr>
      <vt:lpstr>Презентация PowerPoint</vt:lpstr>
      <vt:lpstr>Санитарно-эпидемиологические правила СП 3.1.3671-20 «Условия транспортирования и хранения вакцины для профилактики новой коронавирусной инфекции (COVID-19) Гам-Ковид-Вак» утвержденные постановлением главного государственного санитарного врача Российской Федерации от 22.05.2020 №15</vt:lpstr>
      <vt:lpstr>Санитарно-эпидемиологические правила СП 3.1.3671-20 «Условия транспортирования и хранения вакцины для профилактики новой коронавирусной инфекции (COVID-19) Гам-Ковид-Вак» утвержденные постановлением главного государственного санитарного врача Российской Федерации от 22.05.2020 №15</vt:lpstr>
      <vt:lpstr>Презентация PowerPoint</vt:lpstr>
      <vt:lpstr>Признаки некачественного лекарственного средства</vt:lpstr>
      <vt:lpstr>Презентация PowerPoint</vt:lpstr>
      <vt:lpstr>Санитарно-эпидемиологические требования при организации и проведения вакцинации  (с использованием вакцины Гам-КОВИД-Вак)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Соблюдение санитарно-эпидемиологических требований при организации и проведения вакцинации (с использованием вакцины Гам-КОВИД-Вак)</dc:title>
  <dc:creator>Veronika I</dc:creator>
  <cp:lastModifiedBy>Высоцкая Вероника Станиславовна</cp:lastModifiedBy>
  <cp:revision>21</cp:revision>
  <cp:lastPrinted>2021-01-18T08:10:07Z</cp:lastPrinted>
  <dcterms:created xsi:type="dcterms:W3CDTF">2021-01-17T17:18:52Z</dcterms:created>
  <dcterms:modified xsi:type="dcterms:W3CDTF">2021-01-20T07:43:33Z</dcterms:modified>
</cp:coreProperties>
</file>