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3" r:id="rId2"/>
    <p:sldId id="256" r:id="rId3"/>
    <p:sldId id="257" r:id="rId4"/>
    <p:sldId id="274" r:id="rId5"/>
    <p:sldId id="276" r:id="rId6"/>
    <p:sldId id="259" r:id="rId7"/>
    <p:sldId id="258" r:id="rId8"/>
    <p:sldId id="264" r:id="rId9"/>
    <p:sldId id="265" r:id="rId10"/>
    <p:sldId id="266" r:id="rId11"/>
    <p:sldId id="268" r:id="rId12"/>
    <p:sldId id="269" r:id="rId13"/>
    <p:sldId id="267" r:id="rId14"/>
    <p:sldId id="261" r:id="rId15"/>
    <p:sldId id="260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840FC-F4FA-4569-AF67-25507F7EA7D4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90E4C-19C4-4D23-B8AB-96F483E71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201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90E4C-19C4-4D23-B8AB-96F483E715B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686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D3896-4A6C-46CB-BD8D-56029CDFF94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843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E334-8EFD-4DEA-B18F-D34D438E23A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054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FA59-98F1-4A69-B963-5338C6AC9115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B903-7BDD-4761-A511-204B6056C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7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FA59-98F1-4A69-B963-5338C6AC9115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B903-7BDD-4761-A511-204B6056C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721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FA59-98F1-4A69-B963-5338C6AC9115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B903-7BDD-4761-A511-204B6056C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903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FA59-98F1-4A69-B963-5338C6AC9115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B903-7BDD-4761-A511-204B6056C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570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FA59-98F1-4A69-B963-5338C6AC9115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B903-7BDD-4761-A511-204B6056C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2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FA59-98F1-4A69-B963-5338C6AC9115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B903-7BDD-4761-A511-204B6056C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63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FA59-98F1-4A69-B963-5338C6AC9115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B903-7BDD-4761-A511-204B6056C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3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FA59-98F1-4A69-B963-5338C6AC9115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B903-7BDD-4761-A511-204B6056C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49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FA59-98F1-4A69-B963-5338C6AC9115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B903-7BDD-4761-A511-204B6056C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587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FA59-98F1-4A69-B963-5338C6AC9115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B903-7BDD-4761-A511-204B6056C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87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FA59-98F1-4A69-B963-5338C6AC9115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B903-7BDD-4761-A511-204B6056C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26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AFA59-98F1-4A69-B963-5338C6AC9115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EB903-7BDD-4761-A511-204B6056C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13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mailto:innafyedorova@mail.r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innafyedorova@mail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amaleya.org/research/vaktsina-protiv-covid-19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topics/pharmacology-toxicology-and-pharmaceutical-science/gendicin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rma.org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rma.org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380" y="4045287"/>
            <a:ext cx="4908020" cy="27693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4433" y="2098690"/>
            <a:ext cx="8960684" cy="126186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smtClean="0"/>
              <a:t>Вакцинопрофилактика </a:t>
            </a:r>
            <a:r>
              <a:rPr lang="en-US" sz="3600" b="1" dirty="0" smtClean="0"/>
              <a:t>COVID -19 </a:t>
            </a:r>
            <a:r>
              <a:rPr lang="ru-RU" sz="3600" b="1" dirty="0" smtClean="0"/>
              <a:t>с использованием вакцины Гам-КОВИД-</a:t>
            </a:r>
            <a:r>
              <a:rPr lang="ru-RU" sz="3600" b="1" dirty="0" err="1" smtClean="0"/>
              <a:t>Вак</a:t>
            </a:r>
            <a:endParaRPr lang="ru-RU" sz="3600" b="1" dirty="0"/>
          </a:p>
        </p:txBody>
      </p:sp>
      <p:sp>
        <p:nvSpPr>
          <p:cNvPr id="4" name="Subtitle 2"/>
          <p:cNvSpPr txBox="1">
            <a:spLocks noGrp="1"/>
          </p:cNvSpPr>
          <p:nvPr>
            <p:ph type="subTitle" idx="1"/>
          </p:nvPr>
        </p:nvSpPr>
        <p:spPr>
          <a:xfrm>
            <a:off x="2207569" y="5855855"/>
            <a:ext cx="2879601" cy="837839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 smtClean="0"/>
          </a:p>
          <a:p>
            <a:pPr algn="ctr"/>
            <a:r>
              <a:rPr lang="ru-RU" sz="1400" b="1" dirty="0"/>
              <a:t>Минск, </a:t>
            </a:r>
            <a:r>
              <a:rPr lang="ru-RU" sz="1400" b="1" dirty="0" smtClean="0"/>
              <a:t>18 </a:t>
            </a:r>
            <a:r>
              <a:rPr lang="ru-RU" sz="1400" b="1" dirty="0"/>
              <a:t>января 2021  </a:t>
            </a:r>
            <a:endParaRPr lang="en-US" sz="14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00035" y="3740727"/>
            <a:ext cx="4834740" cy="19574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 smtClean="0"/>
              <a:t>Старший преподаватель кафедры эпидемиологии</a:t>
            </a:r>
          </a:p>
          <a:p>
            <a:pPr algn="ctr"/>
            <a:r>
              <a:rPr lang="ru-RU" dirty="0" smtClean="0"/>
              <a:t>Кандидат медицинских наук</a:t>
            </a:r>
          </a:p>
          <a:p>
            <a:pPr algn="ctr"/>
            <a:r>
              <a:rPr lang="ru-RU" dirty="0" smtClean="0"/>
              <a:t>Федорова  Инна Владимировна</a:t>
            </a:r>
            <a:endParaRPr lang="ru-RU" dirty="0"/>
          </a:p>
          <a:p>
            <a:pPr algn="ctr"/>
            <a:r>
              <a:rPr lang="en-US" dirty="0">
                <a:hlinkClick r:id="rId4"/>
              </a:rPr>
              <a:t>innafyedorova@mail.ru</a:t>
            </a:r>
            <a:endParaRPr lang="en-US" dirty="0"/>
          </a:p>
          <a:p>
            <a:pPr algn="ctr"/>
            <a:r>
              <a:rPr lang="en-US" dirty="0"/>
              <a:t>+375 29 560 79 71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8836" y="73891"/>
            <a:ext cx="11139055" cy="988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Кафедра эпидемиологии</a:t>
            </a:r>
            <a:endParaRPr lang="ru-RU" sz="3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327" y="4581645"/>
            <a:ext cx="3168073" cy="211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4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5560" y="116632"/>
            <a:ext cx="8172400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Клинические исследования вакцин</a:t>
            </a:r>
            <a:endParaRPr lang="ru-RU" sz="2800" b="1" baseline="30000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986933" y="881757"/>
            <a:ext cx="2088232" cy="2239086"/>
            <a:chOff x="611560" y="1628800"/>
            <a:chExt cx="2088232" cy="2239086"/>
          </a:xfrm>
        </p:grpSpPr>
        <p:sp>
          <p:nvSpPr>
            <p:cNvPr id="3" name="Овал 2"/>
            <p:cNvSpPr/>
            <p:nvPr/>
          </p:nvSpPr>
          <p:spPr>
            <a:xfrm>
              <a:off x="611560" y="1628800"/>
              <a:ext cx="2088232" cy="17281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/>
                <a:t>1</a:t>
              </a:r>
              <a:r>
                <a:rPr lang="en-US" sz="2400" b="1" dirty="0"/>
                <a:t> </a:t>
              </a:r>
              <a:r>
                <a:rPr lang="ru-RU" sz="2400" b="1" dirty="0"/>
                <a:t>ФАЗА 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683568" y="3507846"/>
              <a:ext cx="1944216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До 100 </a:t>
              </a:r>
              <a:r>
                <a:rPr lang="ru-RU" dirty="0"/>
                <a:t>чел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944407" y="958487"/>
            <a:ext cx="2088232" cy="2239086"/>
            <a:chOff x="611560" y="1628800"/>
            <a:chExt cx="2088232" cy="2239086"/>
          </a:xfrm>
        </p:grpSpPr>
        <p:sp>
          <p:nvSpPr>
            <p:cNvPr id="8" name="Овал 7"/>
            <p:cNvSpPr/>
            <p:nvPr/>
          </p:nvSpPr>
          <p:spPr>
            <a:xfrm>
              <a:off x="611560" y="1628800"/>
              <a:ext cx="2088232" cy="17281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/>
                <a:t>2</a:t>
              </a:r>
              <a:r>
                <a:rPr lang="en-US" sz="2400" b="1" dirty="0"/>
                <a:t> </a:t>
              </a:r>
              <a:r>
                <a:rPr lang="ru-RU" sz="2400" b="1" dirty="0"/>
                <a:t>ФАЗА 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83568" y="3507846"/>
              <a:ext cx="1944216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До 1000 </a:t>
              </a:r>
              <a:r>
                <a:rPr lang="ru-RU" dirty="0"/>
                <a:t>чел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758848" y="1033914"/>
            <a:ext cx="2088232" cy="2239086"/>
            <a:chOff x="611560" y="1628800"/>
            <a:chExt cx="2088232" cy="2239086"/>
          </a:xfrm>
        </p:grpSpPr>
        <p:sp>
          <p:nvSpPr>
            <p:cNvPr id="11" name="Овал 10"/>
            <p:cNvSpPr/>
            <p:nvPr/>
          </p:nvSpPr>
          <p:spPr>
            <a:xfrm>
              <a:off x="611560" y="1628800"/>
              <a:ext cx="2088232" cy="17281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/>
                <a:t>3</a:t>
              </a:r>
              <a:r>
                <a:rPr lang="en-US" sz="2400" b="1" dirty="0"/>
                <a:t> </a:t>
              </a:r>
              <a:r>
                <a:rPr lang="ru-RU" sz="2400" b="1" dirty="0" smtClean="0"/>
                <a:t>ФАЗА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83568" y="3507846"/>
              <a:ext cx="1944216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Несколько тысяч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971832" y="3197573"/>
            <a:ext cx="2213991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Безопасность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Реактогенность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Иммуногенность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Подбор дозы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Способ введения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16415" y="3284485"/>
            <a:ext cx="2088232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Эти исследования направлены на подтверждение  показателей его безопасности и эффективности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768720" y="3336669"/>
            <a:ext cx="208823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Профи­лактической эффективность</a:t>
            </a:r>
          </a:p>
          <a:p>
            <a:r>
              <a:rPr lang="ru-RU" dirty="0"/>
              <a:t>Мониторинг побочных реакций</a:t>
            </a: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1775520" y="5038811"/>
            <a:ext cx="8784976" cy="864096"/>
          </a:xfrm>
          <a:prstGeom prst="down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  <a:r>
              <a:rPr lang="en-US" sz="2400" b="1" dirty="0"/>
              <a:t> </a:t>
            </a:r>
            <a:r>
              <a:rPr lang="ru-RU" sz="2400" b="1" dirty="0"/>
              <a:t>ФАЗА - Пострегистрационные исследования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568382" y="5866268"/>
            <a:ext cx="8910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Выявление редких побочных эффектов; расширения показаний к применению препаратов; разработка </a:t>
            </a:r>
            <a:r>
              <a:rPr lang="ru-RU" dirty="0" err="1"/>
              <a:t>эпидемиологически</a:t>
            </a:r>
            <a:r>
              <a:rPr lang="ru-RU" dirty="0"/>
              <a:t> обоснованной тактики вакцинации; оценка экономической эффек­тивности.</a:t>
            </a:r>
          </a:p>
        </p:txBody>
      </p:sp>
      <p:sp>
        <p:nvSpPr>
          <p:cNvPr id="6" name="Овал 5"/>
          <p:cNvSpPr/>
          <p:nvPr/>
        </p:nvSpPr>
        <p:spPr>
          <a:xfrm>
            <a:off x="6632647" y="4296666"/>
            <a:ext cx="1136073" cy="81489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РПКИ</a:t>
            </a:r>
            <a:endParaRPr lang="ru-RU" dirty="0"/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6288880" y="777823"/>
            <a:ext cx="2213728" cy="1330596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Пандемия</a:t>
            </a:r>
          </a:p>
          <a:p>
            <a:pPr algn="ctr"/>
            <a:r>
              <a:rPr lang="ru-RU" dirty="0" smtClean="0"/>
              <a:t>Ускоренная регистрация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15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53696" y="327574"/>
            <a:ext cx="2167068" cy="2478701"/>
            <a:chOff x="611560" y="1628800"/>
            <a:chExt cx="2088232" cy="2239086"/>
          </a:xfrm>
        </p:grpSpPr>
        <p:sp>
          <p:nvSpPr>
            <p:cNvPr id="3" name="Овал 2"/>
            <p:cNvSpPr/>
            <p:nvPr/>
          </p:nvSpPr>
          <p:spPr>
            <a:xfrm>
              <a:off x="611560" y="1628800"/>
              <a:ext cx="2088232" cy="17281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/>
                <a:t>1/2</a:t>
              </a:r>
              <a:r>
                <a:rPr lang="en-US" sz="2400" b="1" dirty="0" smtClean="0"/>
                <a:t> </a:t>
              </a:r>
              <a:r>
                <a:rPr lang="ru-RU" sz="2400" b="1" dirty="0" smtClean="0"/>
                <a:t>ФАЗА</a:t>
              </a:r>
              <a:r>
                <a:rPr lang="ru-RU" sz="2400" b="1" baseline="30000" dirty="0" smtClean="0"/>
                <a:t>1</a:t>
              </a:r>
              <a:endParaRPr lang="ru-RU" sz="2400" b="1" baseline="30000" dirty="0" smtClean="0"/>
            </a:p>
            <a:p>
              <a:pPr algn="ctr"/>
              <a:r>
                <a:rPr lang="ru-RU" sz="1200" b="1" dirty="0" smtClean="0"/>
                <a:t>На лиофильную и раствор</a:t>
              </a:r>
              <a:endParaRPr lang="ru-RU" sz="1200" b="1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683568" y="3392132"/>
              <a:ext cx="1958886" cy="4757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76 добровольцев </a:t>
              </a:r>
              <a:r>
                <a:rPr lang="ru-RU" dirty="0" smtClean="0"/>
                <a:t>18-60 лет</a:t>
              </a:r>
              <a:endParaRPr lang="ru-RU" dirty="0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797062" y="2809722"/>
            <a:ext cx="15035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16 июня 2020 года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8546" y="3179884"/>
            <a:ext cx="4331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по 38 добровольцев на каждую форму 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41645" y="3527974"/>
            <a:ext cx="1174539" cy="9051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 чел</a:t>
            </a:r>
          </a:p>
          <a:p>
            <a:pPr algn="ctr"/>
            <a:r>
              <a:rPr lang="ru-RU" dirty="0" smtClean="0"/>
              <a:t>Ком 1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04130" y="4476422"/>
            <a:ext cx="1174539" cy="9051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 чел</a:t>
            </a:r>
          </a:p>
          <a:p>
            <a:pPr algn="ctr"/>
            <a:r>
              <a:rPr lang="ru-RU" dirty="0" smtClean="0"/>
              <a:t>Ком 2</a:t>
            </a:r>
            <a:endParaRPr lang="ru-RU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4636765" y="3995674"/>
            <a:ext cx="3863055" cy="849746"/>
            <a:chOff x="138546" y="5056547"/>
            <a:chExt cx="3863055" cy="849746"/>
          </a:xfrm>
        </p:grpSpPr>
        <p:sp>
          <p:nvSpPr>
            <p:cNvPr id="10" name="Овал 9"/>
            <p:cNvSpPr/>
            <p:nvPr/>
          </p:nvSpPr>
          <p:spPr>
            <a:xfrm>
              <a:off x="138546" y="5056547"/>
              <a:ext cx="1108363" cy="8497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20 чел.</a:t>
              </a:r>
              <a:endParaRPr lang="ru-RU" dirty="0"/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1376218" y="5160276"/>
              <a:ext cx="2625383" cy="642288"/>
              <a:chOff x="1376218" y="5160276"/>
              <a:chExt cx="2625383" cy="642288"/>
            </a:xfrm>
          </p:grpSpPr>
          <p:sp>
            <p:nvSpPr>
              <p:cNvPr id="11" name="Стрелка вправо 10"/>
              <p:cNvSpPr/>
              <p:nvPr/>
            </p:nvSpPr>
            <p:spPr>
              <a:xfrm>
                <a:off x="1988073" y="5160276"/>
                <a:ext cx="1265382" cy="642288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21день</a:t>
                </a:r>
                <a:endParaRPr lang="ru-RU" dirty="0"/>
              </a:p>
            </p:txBody>
          </p:sp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1376218" y="5236295"/>
                <a:ext cx="748146" cy="490250"/>
              </a:xfrm>
              <a:prstGeom prst="roundRect">
                <a:avLst>
                  <a:gd name="adj" fmla="val 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Ком1</a:t>
                </a:r>
                <a:endParaRPr lang="ru-RU" dirty="0"/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3253455" y="5236295"/>
                <a:ext cx="748146" cy="490250"/>
              </a:xfrm>
              <a:prstGeom prst="roundRect">
                <a:avLst>
                  <a:gd name="adj" fmla="val 0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Ком2</a:t>
                </a:r>
                <a:endParaRPr lang="ru-RU" dirty="0"/>
              </a:p>
            </p:txBody>
          </p:sp>
        </p:grpSp>
      </p:grpSp>
      <p:sp>
        <p:nvSpPr>
          <p:cNvPr id="15" name="Стрелка вправо 14"/>
          <p:cNvSpPr/>
          <p:nvPr/>
        </p:nvSpPr>
        <p:spPr>
          <a:xfrm>
            <a:off x="1684806" y="4159300"/>
            <a:ext cx="1560388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28 </a:t>
            </a:r>
            <a:r>
              <a:rPr lang="ru-RU" dirty="0" smtClean="0"/>
              <a:t>дней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470628" y="397164"/>
            <a:ext cx="3960144" cy="951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120 добровольцев для включения в реестр с последующей самоизоляцией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691418" y="397165"/>
            <a:ext cx="2927927" cy="1385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Скрининг ВИЧ, парентеральные гепатиты, сифилис, анализ мочи на ПАВ , алкоголь, беременность и </a:t>
            </a:r>
            <a:r>
              <a:rPr lang="ru-RU" sz="1400" dirty="0" err="1" smtClean="0"/>
              <a:t>др.обледования</a:t>
            </a:r>
            <a:r>
              <a:rPr lang="ru-RU" sz="1400" dirty="0" smtClean="0"/>
              <a:t> (рост, вес, АД, ОАК, </a:t>
            </a:r>
            <a:r>
              <a:rPr lang="ru-RU" sz="1400" dirty="0" err="1" smtClean="0"/>
              <a:t>Биохим</a:t>
            </a:r>
            <a:r>
              <a:rPr lang="ru-RU" sz="1400" dirty="0" smtClean="0"/>
              <a:t>. АК)</a:t>
            </a:r>
            <a:endParaRPr lang="ru-RU" sz="1400" dirty="0"/>
          </a:p>
        </p:txBody>
      </p:sp>
      <p:sp>
        <p:nvSpPr>
          <p:cNvPr id="18" name="Овал 17"/>
          <p:cNvSpPr/>
          <p:nvPr/>
        </p:nvSpPr>
        <p:spPr>
          <a:xfrm>
            <a:off x="5851963" y="1331255"/>
            <a:ext cx="3713018" cy="159966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Отрицательная ПЦР и </a:t>
            </a:r>
            <a:r>
              <a:rPr lang="en-US" dirty="0" smtClean="0"/>
              <a:t>IgG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en-US" dirty="0" smtClean="0"/>
              <a:t>IgM</a:t>
            </a:r>
          </a:p>
          <a:p>
            <a:pPr algn="ctr"/>
            <a:r>
              <a:rPr lang="ru-RU" dirty="0" smtClean="0"/>
              <a:t>Отсутствие в анамнезе </a:t>
            </a:r>
            <a:r>
              <a:rPr lang="en-US" dirty="0" smtClean="0"/>
              <a:t>COVID-19 </a:t>
            </a:r>
            <a:r>
              <a:rPr lang="ru-RU" dirty="0" smtClean="0"/>
              <a:t>и контактов </a:t>
            </a:r>
            <a:endParaRPr lang="ru-RU" dirty="0"/>
          </a:p>
        </p:txBody>
      </p:sp>
      <p:sp>
        <p:nvSpPr>
          <p:cNvPr id="19" name="Стрелка влево 18"/>
          <p:cNvSpPr/>
          <p:nvPr/>
        </p:nvSpPr>
        <p:spPr>
          <a:xfrm rot="20198637">
            <a:off x="5220860" y="1375555"/>
            <a:ext cx="590744" cy="4792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802185" y="1470554"/>
            <a:ext cx="1394690" cy="9051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100 чел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691418" y="1803605"/>
            <a:ext cx="3265658" cy="2805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Побочные реакции:</a:t>
            </a:r>
          </a:p>
          <a:p>
            <a:pPr algn="ctr"/>
            <a:r>
              <a:rPr lang="ru-RU" dirty="0" smtClean="0"/>
              <a:t> 58% - боль в месте введения вакцины </a:t>
            </a:r>
          </a:p>
          <a:p>
            <a:pPr algn="ctr"/>
            <a:r>
              <a:rPr lang="ru-RU" dirty="0" smtClean="0"/>
              <a:t>50% - повышение температуры</a:t>
            </a:r>
            <a:r>
              <a:rPr lang="en-US" dirty="0" smtClean="0"/>
              <a:t> 37-38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42% - головная боль</a:t>
            </a:r>
          </a:p>
          <a:p>
            <a:pPr algn="ctr"/>
            <a:r>
              <a:rPr lang="ru-RU" dirty="0" smtClean="0"/>
              <a:t>24% - боль в суставах, мышечная боль</a:t>
            </a:r>
          </a:p>
          <a:p>
            <a:pPr algn="ctr"/>
            <a:r>
              <a:rPr lang="ru-RU" dirty="0"/>
              <a:t>Серьезных побочных реакций не </a:t>
            </a:r>
            <a:r>
              <a:rPr lang="ru-RU" dirty="0" smtClean="0"/>
              <a:t>обнаружено!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134519" y="4883953"/>
            <a:ext cx="2227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21 день наблюдения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603264" y="4838992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42 дня наблюдения</a:t>
            </a:r>
            <a:endParaRPr lang="ru-RU" dirty="0"/>
          </a:p>
        </p:txBody>
      </p:sp>
      <p:sp>
        <p:nvSpPr>
          <p:cNvPr id="23" name="Пятиугольник 22"/>
          <p:cNvSpPr/>
          <p:nvPr/>
        </p:nvSpPr>
        <p:spPr>
          <a:xfrm>
            <a:off x="4893756" y="5253285"/>
            <a:ext cx="2422715" cy="630438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Прайм-буст</a:t>
            </a:r>
            <a:r>
              <a:rPr lang="ru-RU" dirty="0" smtClean="0"/>
              <a:t> </a:t>
            </a:r>
            <a:r>
              <a:rPr lang="ru-RU" dirty="0"/>
              <a:t>вакцинация</a:t>
            </a:r>
          </a:p>
        </p:txBody>
      </p:sp>
      <p:sp>
        <p:nvSpPr>
          <p:cNvPr id="28" name="Овал 27"/>
          <p:cNvSpPr/>
          <p:nvPr/>
        </p:nvSpPr>
        <p:spPr>
          <a:xfrm>
            <a:off x="3331177" y="3933782"/>
            <a:ext cx="1113991" cy="90521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IgG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6482681"/>
            <a:ext cx="1219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1. </a:t>
            </a:r>
            <a:r>
              <a:rPr lang="en-US" sz="1100" dirty="0" smtClean="0"/>
              <a:t>Denis </a:t>
            </a:r>
            <a:r>
              <a:rPr lang="en-US" sz="1100" dirty="0"/>
              <a:t>Y </a:t>
            </a:r>
            <a:r>
              <a:rPr lang="en-US" sz="1100" dirty="0" err="1"/>
              <a:t>LogunovInna</a:t>
            </a:r>
            <a:r>
              <a:rPr lang="en-US" sz="1100" dirty="0"/>
              <a:t> V </a:t>
            </a:r>
            <a:r>
              <a:rPr lang="en-US" sz="1100" dirty="0" err="1"/>
              <a:t>DolzhikovaOlga</a:t>
            </a:r>
            <a:r>
              <a:rPr lang="en-US" sz="1100" dirty="0"/>
              <a:t> V </a:t>
            </a:r>
            <a:r>
              <a:rPr lang="en-US" sz="1100" dirty="0" smtClean="0"/>
              <a:t>Zubkova et. all. Safety </a:t>
            </a:r>
            <a:r>
              <a:rPr lang="en-US" sz="1100" dirty="0"/>
              <a:t>and immunogenicity of an rAd26 and rAd5 vector-based heterologous prime-boost COVID-19 vaccine in two formulations: two open, non-</a:t>
            </a:r>
            <a:r>
              <a:rPr lang="en-US" sz="1100" dirty="0" err="1"/>
              <a:t>randomised</a:t>
            </a:r>
            <a:r>
              <a:rPr lang="en-US" sz="1100" dirty="0"/>
              <a:t> phase 1/2 studies from </a:t>
            </a:r>
            <a:r>
              <a:rPr lang="en-US" sz="1100" dirty="0" smtClean="0"/>
              <a:t>Russia </a:t>
            </a:r>
            <a:r>
              <a:rPr lang="ru-RU" sz="1100" dirty="0" smtClean="0"/>
              <a:t>//</a:t>
            </a:r>
            <a:r>
              <a:rPr lang="en-US" sz="1100" dirty="0"/>
              <a:t>The </a:t>
            </a:r>
            <a:r>
              <a:rPr lang="en-US" sz="1100" dirty="0" err="1"/>
              <a:t>LancetVol</a:t>
            </a:r>
            <a:r>
              <a:rPr lang="en-US" sz="1100" dirty="0"/>
              <a:t>. 396No. 10255p887–897Published: September 4, 2020</a:t>
            </a:r>
            <a:endParaRPr lang="ru-RU" sz="1100" dirty="0"/>
          </a:p>
        </p:txBody>
      </p:sp>
      <p:sp>
        <p:nvSpPr>
          <p:cNvPr id="31" name="Стрелка влево 30"/>
          <p:cNvSpPr/>
          <p:nvPr/>
        </p:nvSpPr>
        <p:spPr>
          <a:xfrm rot="20198637">
            <a:off x="2927877" y="2014484"/>
            <a:ext cx="590744" cy="4792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0011586" y="5270954"/>
            <a:ext cx="1113991" cy="90521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IgG</a:t>
            </a:r>
            <a:endParaRPr lang="ru-RU" dirty="0"/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890290" y="5844096"/>
            <a:ext cx="1965679" cy="452605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 фаза</a:t>
            </a:r>
            <a:endParaRPr lang="ru-RU" dirty="0"/>
          </a:p>
        </p:txBody>
      </p:sp>
      <p:sp>
        <p:nvSpPr>
          <p:cNvPr id="33" name="Выноска со стрелкой вверх 32"/>
          <p:cNvSpPr/>
          <p:nvPr/>
        </p:nvSpPr>
        <p:spPr>
          <a:xfrm>
            <a:off x="6486292" y="5894007"/>
            <a:ext cx="1965679" cy="452605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 фаза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2545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464971"/>
            <a:ext cx="56896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Рандомизированное</a:t>
            </a:r>
            <a:r>
              <a:rPr lang="ru-RU" sz="20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двойное слепое плацебо-контролируемое (3:1) </a:t>
            </a:r>
            <a:r>
              <a:rPr lang="ru-RU" sz="2000" b="1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многоцентровое клиническое исследование </a:t>
            </a:r>
            <a:r>
              <a:rPr lang="ru-RU" sz="20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 параллельном определении эффективности, безопасности и иммуногенности комбинированной векторной вакцины «Гам-КОВИД-</a:t>
            </a:r>
            <a:r>
              <a:rPr lang="ru-RU" sz="2000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Вак</a:t>
            </a:r>
            <a:r>
              <a:rPr lang="ru-RU" sz="2000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</a:p>
          <a:p>
            <a:endParaRPr lang="ru-RU" sz="2000" dirty="0">
              <a:solidFill>
                <a:srgbClr val="2021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0" i="0" dirty="0" smtClean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ru-RU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ru-RU" b="0" i="0" dirty="0" smtClean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ru-RU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971284" y="147223"/>
            <a:ext cx="2088232" cy="2239086"/>
            <a:chOff x="611560" y="1628800"/>
            <a:chExt cx="2088232" cy="2239086"/>
          </a:xfrm>
        </p:grpSpPr>
        <p:sp>
          <p:nvSpPr>
            <p:cNvPr id="5" name="Овал 4"/>
            <p:cNvSpPr/>
            <p:nvPr/>
          </p:nvSpPr>
          <p:spPr>
            <a:xfrm>
              <a:off x="611560" y="1628800"/>
              <a:ext cx="2088232" cy="17281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/>
                <a:t>3</a:t>
              </a:r>
              <a:r>
                <a:rPr lang="en-US" sz="2400" b="1" dirty="0"/>
                <a:t> </a:t>
              </a:r>
              <a:r>
                <a:rPr lang="ru-RU" sz="2400" b="1" dirty="0" smtClean="0"/>
                <a:t>ФАЗА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83568" y="3507846"/>
              <a:ext cx="1944216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40 000</a:t>
              </a:r>
              <a:endParaRPr lang="ru-RU" dirty="0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7158182" y="2773371"/>
            <a:ext cx="46181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Разрешение на проведение 3 фазы от 25 августа 2020 года, после регистрации вакцины. </a:t>
            </a:r>
          </a:p>
          <a:p>
            <a:pPr algn="just"/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Выборка 40 000 добровольцев старше 18 лет, с предварительным исследованием на </a:t>
            </a:r>
            <a:r>
              <a:rPr lang="en-US" dirty="0" smtClean="0">
                <a:solidFill>
                  <a:srgbClr val="202122"/>
                </a:solidFill>
                <a:latin typeface="Arial" panose="020B0604020202020204" pitchFamily="34" charset="0"/>
              </a:rPr>
              <a:t>COVID (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ПЦР и антитела)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163782" y="3075709"/>
            <a:ext cx="2115127" cy="16440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Вакцина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364182" y="3075709"/>
            <a:ext cx="2115127" cy="16440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Плацебо</a:t>
            </a:r>
            <a:endParaRPr lang="ru-RU" dirty="0"/>
          </a:p>
        </p:txBody>
      </p:sp>
      <p:sp>
        <p:nvSpPr>
          <p:cNvPr id="11" name="Выноска со стрелкой вверх 10"/>
          <p:cNvSpPr/>
          <p:nvPr/>
        </p:nvSpPr>
        <p:spPr>
          <a:xfrm>
            <a:off x="2198255" y="4599709"/>
            <a:ext cx="3371273" cy="1209963"/>
          </a:xfrm>
          <a:prstGeom prst="up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 уровня ослепления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69018" y="4804696"/>
            <a:ext cx="476596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Эффективность 95% (18-60 лет)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24890" y="2687782"/>
            <a:ext cx="1874982" cy="4987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разных странах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69017" y="5708736"/>
            <a:ext cx="45904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Lora"/>
              </a:rPr>
              <a:t>Клинические испытания вакцины от </a:t>
            </a:r>
            <a:r>
              <a:rPr lang="ru-RU" sz="1600" dirty="0" err="1">
                <a:solidFill>
                  <a:srgbClr val="000000"/>
                </a:solidFill>
                <a:latin typeface="Lora"/>
              </a:rPr>
              <a:t>коронавируса</a:t>
            </a:r>
            <a:r>
              <a:rPr lang="ru-RU" sz="1600" dirty="0">
                <a:solidFill>
                  <a:srgbClr val="000000"/>
                </a:solidFill>
                <a:latin typeface="Lora"/>
              </a:rPr>
              <a:t> «Спутник V» среди пациентов </a:t>
            </a:r>
            <a:r>
              <a:rPr lang="ru-RU" sz="1600" b="1" dirty="0">
                <a:solidFill>
                  <a:srgbClr val="000000"/>
                </a:solidFill>
                <a:latin typeface="Lora"/>
              </a:rPr>
              <a:t>старше 60 </a:t>
            </a:r>
            <a:r>
              <a:rPr lang="ru-RU" sz="1600" b="1" dirty="0" smtClean="0">
                <a:solidFill>
                  <a:srgbClr val="000000"/>
                </a:solidFill>
                <a:latin typeface="Lora"/>
              </a:rPr>
              <a:t>лет </a:t>
            </a:r>
            <a:r>
              <a:rPr lang="ru-RU" sz="1600" dirty="0">
                <a:solidFill>
                  <a:srgbClr val="000000"/>
                </a:solidFill>
                <a:latin typeface="Lora"/>
              </a:rPr>
              <a:t>показали ее эффективность свыше 90%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33320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2" y="260123"/>
            <a:ext cx="10587855" cy="22845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3962" y="2805605"/>
            <a:ext cx="2067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Формы выпуска</a:t>
            </a:r>
            <a:endParaRPr lang="ru-RU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3962" y="3174937"/>
            <a:ext cx="11231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1. </a:t>
            </a:r>
            <a:r>
              <a:rPr lang="ru-RU" i="0" dirty="0" smtClean="0">
                <a:effectLst/>
                <a:latin typeface="Arial" panose="020B0604020202020204" pitchFamily="34" charset="0"/>
              </a:rPr>
              <a:t>раствор для внутримышечного введения компонент I - 0,5 мл/доза + компонент II - 0,5 мл/доза в ампулах в контурной ячейковой упаковке №5х1 (компонент I), №5х1 (компонент II)</a:t>
            </a:r>
            <a:endParaRPr lang="ru-RU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3961" y="4280623"/>
            <a:ext cx="11120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2. </a:t>
            </a:r>
            <a:r>
              <a:rPr lang="ru-RU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раствор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для внутримышечного введения компонент I - </a:t>
            </a:r>
            <a:r>
              <a:rPr lang="ru-RU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3мл/5доз </a:t>
            </a:r>
            <a:r>
              <a:rPr lang="ru-RU" b="1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во флаконах 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упаковке №1</a:t>
            </a:r>
            <a:endParaRPr lang="ru-RU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3962" y="4949370"/>
            <a:ext cx="11480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3. </a:t>
            </a:r>
            <a:r>
              <a:rPr lang="ru-RU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раствор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для внутримышечного введения компонент II - </a:t>
            </a:r>
            <a:r>
              <a:rPr lang="ru-RU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3мл/5доз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во флаконах 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упаковке №1</a:t>
            </a:r>
            <a:endParaRPr lang="ru-RU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3962" y="5579636"/>
            <a:ext cx="11480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4. </a:t>
            </a:r>
            <a:r>
              <a:rPr lang="ru-RU" i="0" dirty="0" smtClean="0">
                <a:effectLst/>
                <a:latin typeface="Arial" panose="020B0604020202020204" pitchFamily="34" charset="0"/>
              </a:rPr>
              <a:t>раствор для внутримышечного введения компонент I - 0,5 мл/доза + компонент II - 0,5 мл/доза во флаконах в упаковке №1 (компонент I), №1 (компонент II)</a:t>
            </a:r>
            <a:endParaRPr lang="ru-RU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2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3553" y="-21121"/>
            <a:ext cx="77585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E3F51"/>
                </a:solidFill>
                <a:latin typeface="Arial" panose="020B0604020202020204" pitchFamily="34" charset="0"/>
              </a:rPr>
              <a:t>Гам-КОВИД-</a:t>
            </a:r>
            <a:r>
              <a:rPr lang="ru-RU" b="1" dirty="0" err="1">
                <a:solidFill>
                  <a:srgbClr val="2E3F51"/>
                </a:solidFill>
                <a:latin typeface="Arial" panose="020B0604020202020204" pitchFamily="34" charset="0"/>
              </a:rPr>
              <a:t>Вак</a:t>
            </a:r>
            <a:r>
              <a:rPr lang="ru-RU" b="1" dirty="0">
                <a:solidFill>
                  <a:srgbClr val="2E3F51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ru-RU" b="1" dirty="0">
                <a:solidFill>
                  <a:srgbClr val="2E3F51"/>
                </a:solidFill>
                <a:latin typeface="Arial" panose="020B0604020202020204" pitchFamily="34" charset="0"/>
              </a:rPr>
              <a:t>Комбинированная векторная вакцина для профилактики </a:t>
            </a:r>
            <a:r>
              <a:rPr lang="ru-RU" b="1" dirty="0" err="1">
                <a:solidFill>
                  <a:srgbClr val="2E3F51"/>
                </a:solidFill>
                <a:latin typeface="Arial" panose="020B0604020202020204" pitchFamily="34" charset="0"/>
              </a:rPr>
              <a:t>коронавирусной</a:t>
            </a:r>
            <a:r>
              <a:rPr lang="ru-RU" b="1" dirty="0">
                <a:solidFill>
                  <a:srgbClr val="2E3F51"/>
                </a:solidFill>
                <a:latin typeface="Arial" panose="020B0604020202020204" pitchFamily="34" charset="0"/>
              </a:rPr>
              <a:t> инфекции, вызываемой SARS-CoV-2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42869" y="1179208"/>
            <a:ext cx="8658149" cy="3775998"/>
            <a:chOff x="251520" y="1225622"/>
            <a:chExt cx="7796739" cy="4605371"/>
          </a:xfrm>
        </p:grpSpPr>
        <p:sp>
          <p:nvSpPr>
            <p:cNvPr id="4" name="Выноска со стрелкой влево 3"/>
            <p:cNvSpPr/>
            <p:nvPr/>
          </p:nvSpPr>
          <p:spPr>
            <a:xfrm>
              <a:off x="3942362" y="1225622"/>
              <a:ext cx="4105897" cy="2334076"/>
            </a:xfrm>
            <a:prstGeom prst="leftArrowCallout">
              <a:avLst>
                <a:gd name="adj1" fmla="val 37308"/>
                <a:gd name="adj2" fmla="val 25769"/>
                <a:gd name="adj3" fmla="val 38077"/>
                <a:gd name="adj4" fmla="val 649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рекомбинантные аденовирусные частицы </a:t>
              </a:r>
              <a:r>
                <a:rPr lang="ru-RU" sz="2000" b="1" dirty="0"/>
                <a:t>26 серотип</a:t>
              </a:r>
              <a:r>
                <a:rPr lang="ru-RU" sz="2000" dirty="0"/>
                <a:t>а</a:t>
              </a:r>
              <a:r>
                <a:rPr lang="ru-RU" dirty="0"/>
                <a:t>, содержащие ген белка S вируса SARS-CoV-2</a:t>
              </a:r>
            </a:p>
            <a:p>
              <a:pPr algn="ctr"/>
              <a:r>
                <a:rPr lang="ru-RU" dirty="0"/>
                <a:t>(1.0±0.5)×</a:t>
              </a:r>
              <a:r>
                <a:rPr lang="ru-RU" b="1" dirty="0"/>
                <a:t>10</a:t>
              </a:r>
              <a:r>
                <a:rPr lang="ru-RU" b="1" baseline="30000" dirty="0"/>
                <a:t>11</a:t>
              </a:r>
              <a:r>
                <a:rPr lang="ru-RU" dirty="0"/>
                <a:t> частиц в 0,5 мл</a:t>
              </a:r>
            </a:p>
          </p:txBody>
        </p:sp>
        <p:sp>
          <p:nvSpPr>
            <p:cNvPr id="8" name="Овал 7"/>
            <p:cNvSpPr/>
            <p:nvPr/>
          </p:nvSpPr>
          <p:spPr>
            <a:xfrm>
              <a:off x="251520" y="1580072"/>
              <a:ext cx="2425273" cy="17281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Компонент I. 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Ad 26</a:t>
              </a:r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 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251520" y="3881573"/>
              <a:ext cx="2425273" cy="172819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Компонент 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II</a:t>
              </a:r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. 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Ad 5</a:t>
              </a:r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 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Выноска со стрелкой влево 13"/>
            <p:cNvSpPr/>
            <p:nvPr/>
          </p:nvSpPr>
          <p:spPr>
            <a:xfrm>
              <a:off x="3923928" y="3496917"/>
              <a:ext cx="4105897" cy="2334076"/>
            </a:xfrm>
            <a:prstGeom prst="leftArrowCallout">
              <a:avLst>
                <a:gd name="adj1" fmla="val 37308"/>
                <a:gd name="adj2" fmla="val 25769"/>
                <a:gd name="adj3" fmla="val 38077"/>
                <a:gd name="adj4" fmla="val 6497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рекомбинантные аденовирусные частицы </a:t>
              </a:r>
              <a:r>
                <a:rPr lang="ru-RU" sz="2000" b="1" dirty="0"/>
                <a:t>5 серотипа</a:t>
              </a:r>
              <a:r>
                <a:rPr lang="ru-RU" b="1" dirty="0"/>
                <a:t>, содержащие </a:t>
              </a:r>
              <a:r>
                <a:rPr lang="ru-RU" dirty="0"/>
                <a:t>ген белка S вируса SARS-CoV-2</a:t>
              </a:r>
            </a:p>
            <a:p>
              <a:pPr algn="ctr"/>
              <a:r>
                <a:rPr lang="ru-RU" dirty="0"/>
                <a:t>(1.0±0.5)×</a:t>
              </a:r>
              <a:r>
                <a:rPr lang="ru-RU" b="1" dirty="0"/>
                <a:t>10</a:t>
              </a:r>
              <a:r>
                <a:rPr lang="ru-RU" b="1" baseline="30000" dirty="0"/>
                <a:t>11</a:t>
              </a:r>
              <a:r>
                <a:rPr lang="ru-RU" b="1" dirty="0"/>
                <a:t> </a:t>
              </a:r>
              <a:r>
                <a:rPr lang="ru-RU" dirty="0"/>
                <a:t>частиц в 0,5 мл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0" y="6482681"/>
            <a:ext cx="1219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Denis Y </a:t>
            </a:r>
            <a:r>
              <a:rPr lang="en-US" sz="1100" dirty="0" err="1"/>
              <a:t>LogunovInna</a:t>
            </a:r>
            <a:r>
              <a:rPr lang="en-US" sz="1100" dirty="0"/>
              <a:t> V </a:t>
            </a:r>
            <a:r>
              <a:rPr lang="en-US" sz="1100" dirty="0" err="1"/>
              <a:t>DolzhikovaOlga</a:t>
            </a:r>
            <a:r>
              <a:rPr lang="en-US" sz="1100" dirty="0"/>
              <a:t> V </a:t>
            </a:r>
            <a:r>
              <a:rPr lang="en-US" sz="1100" dirty="0" smtClean="0"/>
              <a:t>Zubkova et. all. Safety </a:t>
            </a:r>
            <a:r>
              <a:rPr lang="en-US" sz="1100" dirty="0"/>
              <a:t>and immunogenicity of an rAd26 and rAd5 vector-based heterologous prime-boost COVID-19 vaccine in two formulations: two open, non-</a:t>
            </a:r>
            <a:r>
              <a:rPr lang="en-US" sz="1100" dirty="0" err="1"/>
              <a:t>randomised</a:t>
            </a:r>
            <a:r>
              <a:rPr lang="en-US" sz="1100" dirty="0"/>
              <a:t> phase 1/2 studies from </a:t>
            </a:r>
            <a:r>
              <a:rPr lang="en-US" sz="1100" dirty="0" smtClean="0"/>
              <a:t>Russia </a:t>
            </a:r>
            <a:r>
              <a:rPr lang="ru-RU" sz="1100" dirty="0" smtClean="0"/>
              <a:t>//</a:t>
            </a:r>
            <a:r>
              <a:rPr lang="en-US" sz="1100" dirty="0"/>
              <a:t>The </a:t>
            </a:r>
            <a:r>
              <a:rPr lang="en-US" sz="1100" dirty="0" err="1"/>
              <a:t>LancetVol</a:t>
            </a:r>
            <a:r>
              <a:rPr lang="en-US" sz="1100" dirty="0"/>
              <a:t>. 396No. 10255p887–897Published: September 4, 2020</a:t>
            </a:r>
            <a:endParaRPr lang="ru-RU" sz="1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5672" y="5425269"/>
            <a:ext cx="11319163" cy="9478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Использование </a:t>
            </a:r>
            <a:r>
              <a:rPr lang="ru-RU" dirty="0" err="1" smtClean="0"/>
              <a:t>гетерологичной</a:t>
            </a:r>
            <a:r>
              <a:rPr lang="ru-RU" dirty="0" smtClean="0"/>
              <a:t> иммунизации </a:t>
            </a:r>
            <a:r>
              <a:rPr lang="ru-RU" dirty="0" err="1" smtClean="0"/>
              <a:t>прайм-бустом</a:t>
            </a:r>
            <a:r>
              <a:rPr lang="ru-RU" dirty="0" smtClean="0"/>
              <a:t> – это эффективный подход для индукции устойчивого иммунного ответа, а также для преодоления иммунного ответа на компоненты вектора-носителя </a:t>
            </a:r>
          </a:p>
          <a:p>
            <a:pPr algn="ctr"/>
            <a:r>
              <a:rPr lang="ru-RU" dirty="0" smtClean="0"/>
              <a:t>(с матрицы ДНК идет синтез </a:t>
            </a:r>
            <a:r>
              <a:rPr lang="en-US" dirty="0" smtClean="0"/>
              <a:t>s-</a:t>
            </a:r>
            <a:r>
              <a:rPr lang="ru-RU" dirty="0" smtClean="0"/>
              <a:t>белка, а также векторных белков)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30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49032"/>
            <a:ext cx="6096000" cy="26161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sz="2400" b="1" dirty="0" smtClean="0"/>
              <a:t>Противопоказания: 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Гиперчувствительность к какому-либо компоненту вакцины или вакцины, содержащей аналогичные компоненты; 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Тяжелые аллергические реакции в анамнезе; 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Беременность и период грудного вскармливания;</a:t>
            </a:r>
            <a:endParaRPr lang="en-US" sz="2000" dirty="0"/>
          </a:p>
          <a:p>
            <a:pPr marL="285750" indent="-285750">
              <a:buFontTx/>
              <a:buChar char="-"/>
            </a:pPr>
            <a:r>
              <a:rPr lang="ru-RU" sz="2000" dirty="0"/>
              <a:t>В</a:t>
            </a:r>
            <a:r>
              <a:rPr lang="ru-RU" sz="2000" dirty="0" smtClean="0"/>
              <a:t>озраст до 18 лет (в связи с отсутствием данных об эффективности и безопасности).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63855" y="1656186"/>
            <a:ext cx="5588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 smtClean="0"/>
              <a:t>Острые инфекционные и неинфекционные заболевания, обострение хронических заболеваний - вакцинацию проводят через 2-4 недели после выздоровления или ремиссии;</a:t>
            </a:r>
          </a:p>
          <a:p>
            <a:endParaRPr lang="ru-RU" sz="2000" dirty="0" smtClean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При нетяжелых ОРВИ, острых инфекционных заболеваниях ЖКТ вакцинацию проводят после нормализации температуры;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765133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Противопоказания для введения компонента II</a:t>
            </a:r>
            <a:r>
              <a:rPr lang="ru-RU" sz="2400" dirty="0" smtClean="0"/>
              <a:t> </a:t>
            </a:r>
            <a:r>
              <a:rPr lang="ru-RU" sz="2000" dirty="0" smtClean="0"/>
              <a:t>- тяжелые поствакцинальные осложнения (анафилактический шок, тяжелые </a:t>
            </a:r>
            <a:r>
              <a:rPr lang="ru-RU" sz="2000" dirty="0" err="1" smtClean="0"/>
              <a:t>генерализованные</a:t>
            </a:r>
            <a:r>
              <a:rPr lang="ru-RU" sz="2000" dirty="0" smtClean="0"/>
              <a:t> аллергические реакции, судорожный синдром, температура выше 40 °C и т.д.) на введение компонента I вакцины;</a:t>
            </a:r>
            <a:endParaRPr lang="ru-RU" sz="2000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7176655" y="221673"/>
            <a:ext cx="4257963" cy="109252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Временные противопоказания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7164" y="5032768"/>
            <a:ext cx="112037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Вследствие недостатка информации вакцинация может представлять риск для следующих групп пациентов: 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с аутоиммунными заболеваниями </a:t>
            </a:r>
            <a:r>
              <a:rPr lang="ru-RU" dirty="0" smtClean="0"/>
              <a:t>(стимуляция иммунной системы может привести к обострению заболевания, особенно следует с осторожностью относиться к пациентам с аутоиммунной патологией имеющей тенденцию к развитию тяжёлых и </a:t>
            </a:r>
            <a:r>
              <a:rPr lang="ru-RU" dirty="0" err="1" smtClean="0"/>
              <a:t>жизнеугрожающих</a:t>
            </a:r>
            <a:r>
              <a:rPr lang="ru-RU" dirty="0" smtClean="0"/>
              <a:t> состояний</a:t>
            </a:r>
            <a:r>
              <a:rPr lang="ru-RU" dirty="0" smtClean="0"/>
              <a:t>);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b="1" dirty="0" smtClean="0"/>
              <a:t>со злокачественными новообразованиями.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00547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508" y="3460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После </a:t>
            </a:r>
            <a:r>
              <a:rPr lang="ru-RU" dirty="0"/>
              <a:t>введения вакцины пациент должен находиться под наблюдением медицинских работников в течение 30 </a:t>
            </a:r>
            <a:r>
              <a:rPr lang="ru-RU" dirty="0" smtClean="0"/>
              <a:t>минут</a:t>
            </a:r>
            <a:endParaRPr lang="ru-RU" dirty="0"/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572655" y="147782"/>
            <a:ext cx="4137890" cy="822036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 применения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11638" y="528256"/>
            <a:ext cx="4359562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Вакцину </a:t>
            </a:r>
            <a:r>
              <a:rPr lang="ru-RU" dirty="0"/>
              <a:t>вводят в дельтовидную мышцу (верхнюю треть наружной поверхности плеча). При невозможности введения в дельтовидную мышцу - препарат вводят в латеральную широкую мышцу бедра.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4945" y="1496876"/>
            <a:ext cx="4193309" cy="35098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 этап - </a:t>
            </a:r>
            <a:r>
              <a:rPr lang="ru-RU" dirty="0" smtClean="0"/>
              <a:t>компонент </a:t>
            </a:r>
            <a:r>
              <a:rPr lang="ru-RU" dirty="0"/>
              <a:t>I в дозе 0,5 мл в/м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2655" y="2675635"/>
            <a:ext cx="4193309" cy="35098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 </a:t>
            </a:r>
            <a:r>
              <a:rPr lang="ru-RU" dirty="0"/>
              <a:t>этап - </a:t>
            </a:r>
            <a:r>
              <a:rPr lang="ru-RU" dirty="0" smtClean="0"/>
              <a:t>компонент I</a:t>
            </a:r>
            <a:r>
              <a:rPr lang="en-US" dirty="0" smtClean="0"/>
              <a:t>I</a:t>
            </a:r>
            <a:r>
              <a:rPr lang="ru-RU" dirty="0" smtClean="0"/>
              <a:t> </a:t>
            </a:r>
            <a:r>
              <a:rPr lang="ru-RU" dirty="0"/>
              <a:t>в дозе 0,5 мл в/м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6875" y="969818"/>
            <a:ext cx="366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Вакцинацию проводят в два этапа: </a:t>
            </a: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1477818" y="2005584"/>
            <a:ext cx="2272146" cy="62678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Через 3 недели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28508" y="2169643"/>
            <a:ext cx="55141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Перед </a:t>
            </a:r>
            <a:r>
              <a:rPr lang="ru-RU" dirty="0"/>
              <a:t>вакцинированием флакон или ампулу с компонентом I или II достают из морозильной камеры и выдерживают при комнатной температуре до полного размораживания. </a:t>
            </a:r>
            <a:r>
              <a:rPr lang="ru-RU" dirty="0" smtClean="0"/>
              <a:t>Осторожно </a:t>
            </a:r>
            <a:r>
              <a:rPr lang="ru-RU" dirty="0"/>
              <a:t>перемешивают содержимое покачиванием. </a:t>
            </a:r>
            <a:r>
              <a:rPr lang="ru-RU" dirty="0" smtClean="0"/>
              <a:t>Используя </a:t>
            </a:r>
            <a:r>
              <a:rPr lang="ru-RU" dirty="0"/>
              <a:t>одноразовый шприц с иглой, отбирают дозу 0,5 мл для введения пациенту.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89563" y="447364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Если последующие инъекции по какой-либо причине откладываются, допускается хранение вскрытого флакона по 3,0 мл не более 2 часов при комнатной температуре.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89563" y="556025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Хранение вскрытого флакона (ампулы) по 0,5 мл не допускается!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544945" y="4473640"/>
            <a:ext cx="2198255" cy="188097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Вскрытые флаконы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569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2041236" y="304800"/>
            <a:ext cx="8460509" cy="136698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Профиль безопасности высокий</a:t>
            </a:r>
          </a:p>
          <a:p>
            <a:pPr algn="ctr"/>
            <a:r>
              <a:rPr lang="ru-RU" sz="3200" dirty="0" smtClean="0"/>
              <a:t>в рамках клинических исследований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5561" y="1759078"/>
            <a:ext cx="110651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«</a:t>
            </a:r>
            <a:r>
              <a:rPr lang="ru-RU" sz="2400" b="1" dirty="0"/>
              <a:t>Общие нарушения и реакции в месте введения</a:t>
            </a:r>
            <a:r>
              <a:rPr lang="ru-RU" sz="2400" dirty="0"/>
              <a:t>»: гипертермия, боль, отек, зуд в месте вакцинации, астения, боль, недомогание, </a:t>
            </a:r>
            <a:r>
              <a:rPr lang="ru-RU" sz="2400" dirty="0" err="1"/>
              <a:t>пирексия</a:t>
            </a:r>
            <a:r>
              <a:rPr lang="ru-RU" sz="2400" dirty="0"/>
              <a:t>, повышение температуры кожи в месте вакцинации, снижение аппетита. </a:t>
            </a:r>
            <a:r>
              <a:rPr lang="ru-RU" sz="2400" b="1" dirty="0">
                <a:solidFill>
                  <a:srgbClr val="C00000"/>
                </a:solidFill>
              </a:rPr>
              <a:t>Частота развития - очень часто и часто.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7855" y="3372503"/>
            <a:ext cx="110651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«</a:t>
            </a:r>
            <a:r>
              <a:rPr lang="ru-RU" sz="2400" b="1" dirty="0"/>
              <a:t>Нарушения со стороны дыхательной системы, органов грудной клетки и средостения</a:t>
            </a:r>
            <a:r>
              <a:rPr lang="ru-RU" sz="2400" dirty="0"/>
              <a:t>»: боль в ротоглотке, заложенность носа, першение в горле, </a:t>
            </a:r>
            <a:r>
              <a:rPr lang="ru-RU" sz="2400" dirty="0" err="1"/>
              <a:t>ринорея</a:t>
            </a:r>
            <a:r>
              <a:rPr lang="ru-RU" sz="2400" dirty="0"/>
              <a:t>. </a:t>
            </a:r>
            <a:r>
              <a:rPr lang="ru-RU" sz="2400" b="1" dirty="0">
                <a:solidFill>
                  <a:srgbClr val="C00000"/>
                </a:solidFill>
              </a:rPr>
              <a:t>Частота развития - часто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7817" y="4747475"/>
            <a:ext cx="110651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«</a:t>
            </a:r>
            <a:r>
              <a:rPr lang="ru-RU" sz="2400" b="1" dirty="0"/>
              <a:t>Нарушения со стороны нервной системы</a:t>
            </a:r>
            <a:r>
              <a:rPr lang="ru-RU" sz="2400" dirty="0"/>
              <a:t>»: головная боль - часто, головокружения, обмороки - </a:t>
            </a:r>
            <a:r>
              <a:rPr lang="ru-RU" sz="2400" dirty="0">
                <a:solidFill>
                  <a:srgbClr val="C00000"/>
                </a:solidFill>
              </a:rPr>
              <a:t>редко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7817" y="5818909"/>
            <a:ext cx="9735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«</a:t>
            </a:r>
            <a:r>
              <a:rPr lang="ru-RU" sz="2400" b="1" dirty="0"/>
              <a:t>Желудочно-кишечные нарушения</a:t>
            </a:r>
            <a:r>
              <a:rPr lang="ru-RU" sz="2400" dirty="0"/>
              <a:t>» тошнота, рвота, диспепсия - </a:t>
            </a:r>
            <a:r>
              <a:rPr lang="ru-RU" sz="2400" dirty="0">
                <a:solidFill>
                  <a:srgbClr val="C00000"/>
                </a:solidFill>
              </a:rPr>
              <a:t>часто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882908" y="5162974"/>
            <a:ext cx="2105891" cy="111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Частота возникновения реакций 15-16%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967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833750" y="232847"/>
            <a:ext cx="8514936" cy="1140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/>
              <a:t>КАФЕДРА ЭПИДЕМИОЛОГИИ БГМУ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23360" y="1916832"/>
            <a:ext cx="5135714" cy="11795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БЛАГОДАРЮ ЗА ВНИМАНИЕ!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49059" y="3824654"/>
            <a:ext cx="7484319" cy="17718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Контактные данные:</a:t>
            </a:r>
          </a:p>
          <a:p>
            <a:pPr algn="ctr"/>
            <a:r>
              <a:rPr lang="en-US" sz="2000" dirty="0">
                <a:hlinkClick r:id="rId3"/>
              </a:rPr>
              <a:t>innafyedorova@mail.ru</a:t>
            </a:r>
            <a:endParaRPr lang="en-US" sz="2000" dirty="0"/>
          </a:p>
          <a:p>
            <a:pPr algn="ctr"/>
            <a:r>
              <a:rPr lang="en-US" sz="2000" dirty="0"/>
              <a:t>Viber/WhatsApp/Telegram +375 29 560 79 41</a:t>
            </a:r>
          </a:p>
          <a:p>
            <a:pPr algn="ctr"/>
            <a:r>
              <a:rPr lang="ru-RU" sz="2000" dirty="0"/>
              <a:t>Федорова Инна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359486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47171" y="116632"/>
            <a:ext cx="8442975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Биотехнологические платформы для производства вакцин </a:t>
            </a:r>
            <a:r>
              <a:rPr lang="ru-RU" sz="2400" b="1" baseline="30000" dirty="0">
                <a:solidFill>
                  <a:srgbClr val="C00000"/>
                </a:solidFill>
                <a:latin typeface="+mj-lt"/>
                <a:cs typeface="Arial" pitchFamily="34" charset="0"/>
              </a:rPr>
              <a:t>1,2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04162" y="5877273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AutoNum type="arabicPeriod"/>
            </a:pPr>
            <a:r>
              <a:rPr lang="ru-RU" sz="1000" dirty="0"/>
              <a:t>Из материалов доклада  </a:t>
            </a:r>
            <a:r>
              <a:rPr lang="ru-RU" sz="1000" dirty="0" err="1"/>
              <a:t>Максютова</a:t>
            </a:r>
            <a:r>
              <a:rPr lang="ru-RU" sz="1000" dirty="0"/>
              <a:t>  Р.А. / </a:t>
            </a:r>
            <a:r>
              <a:rPr lang="ru-RU" sz="1000" dirty="0" err="1"/>
              <a:t>Мультиплатформенный</a:t>
            </a:r>
            <a:r>
              <a:rPr lang="ru-RU" sz="1000" dirty="0"/>
              <a:t> подход в разработке современных вакцин для профилактики вирусных инфекций на примере COVID-19 // Современная иммунопрофилактика: вызовы, возможности, перспективы : материалы </a:t>
            </a:r>
            <a:r>
              <a:rPr lang="ru-RU" sz="1000" dirty="0" err="1"/>
              <a:t>Всерос</a:t>
            </a:r>
            <a:r>
              <a:rPr lang="ru-RU" sz="1000" dirty="0"/>
              <a:t>. науч.-</a:t>
            </a:r>
            <a:r>
              <a:rPr lang="ru-RU" sz="1000" dirty="0" err="1"/>
              <a:t>практ</a:t>
            </a:r>
            <a:r>
              <a:rPr lang="ru-RU" sz="1000" dirty="0"/>
              <a:t>. </a:t>
            </a:r>
            <a:r>
              <a:rPr lang="ru-RU" sz="1000" dirty="0" err="1"/>
              <a:t>конф</a:t>
            </a:r>
            <a:r>
              <a:rPr lang="ru-RU" sz="1000" dirty="0"/>
              <a:t>. с </a:t>
            </a:r>
            <a:r>
              <a:rPr lang="ru-RU" sz="1000" dirty="0" err="1"/>
              <a:t>междунар</a:t>
            </a:r>
            <a:r>
              <a:rPr lang="ru-RU" sz="1000" dirty="0"/>
              <a:t>. участием, Москва, 19–20 окт. 2020 г.</a:t>
            </a:r>
          </a:p>
          <a:p>
            <a:pPr marL="228600" indent="-228600">
              <a:buAutoNum type="arabicPeriod"/>
            </a:pPr>
            <a:r>
              <a:rPr lang="ru-RU" sz="1000" dirty="0"/>
              <a:t>О видах вакцин против новой </a:t>
            </a:r>
            <a:r>
              <a:rPr lang="ru-RU" sz="1000" dirty="0" err="1"/>
              <a:t>коронавирусной</a:t>
            </a:r>
            <a:r>
              <a:rPr lang="ru-RU" sz="1000" dirty="0"/>
              <a:t> инфекции (COVID19) </a:t>
            </a:r>
            <a:r>
              <a:rPr lang="en-US" sz="1000" dirty="0"/>
              <a:t>https://www.rospotrebnadzor.ru/about/info/news/news_details.php?ELEMENT_ID=15468</a:t>
            </a:r>
            <a:r>
              <a:rPr lang="ru-RU" dirty="0"/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924" y="2051105"/>
            <a:ext cx="2125466" cy="2020964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674610" y="1196752"/>
            <a:ext cx="3114381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b="1" dirty="0"/>
          </a:p>
          <a:p>
            <a:pPr lvl="0" algn="ctr"/>
            <a:r>
              <a:rPr lang="ru-RU" sz="2000" b="1" dirty="0"/>
              <a:t>Живые </a:t>
            </a:r>
            <a:r>
              <a:rPr lang="ru-RU" sz="2000" b="1" dirty="0" err="1"/>
              <a:t>аттенуированные</a:t>
            </a:r>
            <a:r>
              <a:rPr lang="ru-RU" sz="2000" b="1" dirty="0"/>
              <a:t> вакцины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16351" y="2521527"/>
            <a:ext cx="3114381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b="1" dirty="0"/>
          </a:p>
          <a:p>
            <a:pPr lvl="0" algn="ctr"/>
            <a:r>
              <a:rPr lang="ru-RU" sz="2000" b="1" dirty="0"/>
              <a:t>Инактивированные </a:t>
            </a:r>
            <a:r>
              <a:rPr lang="ru-RU" sz="2000" b="1" dirty="0" err="1"/>
              <a:t>цельновирионные</a:t>
            </a:r>
            <a:r>
              <a:rPr lang="ru-RU" sz="2000" b="1" dirty="0"/>
              <a:t>  вакцины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16351" y="3891492"/>
            <a:ext cx="3114381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sz="2000" b="1" dirty="0"/>
              <a:t>Субъединичные вакцины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38393" y="1174304"/>
            <a:ext cx="3114381" cy="108012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Вакцины на основе пептидных антигенов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338393" y="2495266"/>
            <a:ext cx="3114381" cy="108012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Вакцины на основе </a:t>
            </a:r>
            <a:r>
              <a:rPr lang="ru-RU" sz="2000" b="1" dirty="0" err="1"/>
              <a:t>мРНК</a:t>
            </a:r>
            <a:endParaRPr lang="ru-RU" sz="2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338393" y="3829176"/>
            <a:ext cx="3114381" cy="108012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Векторные вакцины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78466" y="4797152"/>
            <a:ext cx="3114381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Вакцины на основе вирусоподобных  частиц</a:t>
            </a:r>
          </a:p>
        </p:txBody>
      </p:sp>
      <p:sp>
        <p:nvSpPr>
          <p:cNvPr id="2" name="Правая круглая скобка 1"/>
          <p:cNvSpPr/>
          <p:nvPr/>
        </p:nvSpPr>
        <p:spPr>
          <a:xfrm>
            <a:off x="10452774" y="3011055"/>
            <a:ext cx="723226" cy="1413163"/>
          </a:xfrm>
          <a:prstGeom prst="righ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56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342" y="3236464"/>
            <a:ext cx="2070395" cy="237553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31705" y="216293"/>
            <a:ext cx="5576101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Векторные вакцины</a:t>
            </a:r>
            <a:r>
              <a:rPr lang="ru-RU" sz="2400" b="1" baseline="30000" dirty="0">
                <a:solidFill>
                  <a:srgbClr val="C00000"/>
                </a:solidFill>
                <a:latin typeface="+mj-lt"/>
                <a:cs typeface="Arial" pitchFamily="34" charset="0"/>
              </a:rPr>
              <a:t>1,2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53055" y="103411"/>
            <a:ext cx="919024" cy="8738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4" name="Прямоугольник 3"/>
          <p:cNvSpPr/>
          <p:nvPr/>
        </p:nvSpPr>
        <p:spPr>
          <a:xfrm>
            <a:off x="5992446" y="1041024"/>
            <a:ext cx="4572000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Достоинства вакцин на основе векторов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высокая иммуногенность;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полноценная индукция Т - и В- клеточных звеньев иммунного ответа;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высокая технологичность воспроизводства репликационно-компетентных вирусов за счет использования биотехнологических площадок.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498" y="977249"/>
            <a:ext cx="41434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ВЕКТОР</a:t>
            </a:r>
            <a:r>
              <a:rPr lang="ru-RU" dirty="0"/>
              <a:t> представляет собой вирус-носитель (рекомбинантный вирус), лишенный гена размножения,  который доставляет генетический материал из другого вируса в клетку. </a:t>
            </a:r>
            <a:r>
              <a:rPr lang="ru-RU" dirty="0" smtClean="0"/>
              <a:t>Гены вируса-носителя </a:t>
            </a:r>
            <a:r>
              <a:rPr lang="ru-RU" dirty="0"/>
              <a:t>удаляется и на </a:t>
            </a:r>
            <a:r>
              <a:rPr lang="ru-RU" dirty="0" smtClean="0"/>
              <a:t>их </a:t>
            </a:r>
            <a:r>
              <a:rPr lang="ru-RU" dirty="0"/>
              <a:t>место вставляется материал с кодом </a:t>
            </a:r>
            <a:r>
              <a:rPr lang="en-US" dirty="0"/>
              <a:t>S-</a:t>
            </a:r>
            <a:r>
              <a:rPr lang="ru-RU" dirty="0"/>
              <a:t>белка.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49341" y="5842539"/>
            <a:ext cx="89227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>
                <a:hlinkClick r:id="rId4"/>
              </a:rPr>
              <a:t>https://www.gamaleya.org/research/vaktsina-protiv-covid-19/</a:t>
            </a:r>
            <a:endParaRPr lang="ru-RU" sz="1200" dirty="0"/>
          </a:p>
          <a:p>
            <a:r>
              <a:rPr lang="ru-RU" sz="1200" dirty="0"/>
              <a:t>2. Материалы доклада Р.А. </a:t>
            </a:r>
            <a:r>
              <a:rPr lang="ru-RU" sz="1200" dirty="0" err="1"/>
              <a:t>Максютова</a:t>
            </a:r>
            <a:r>
              <a:rPr lang="ru-RU" sz="1200" dirty="0"/>
              <a:t>  «</a:t>
            </a:r>
            <a:r>
              <a:rPr lang="ru-RU" sz="1200" dirty="0" err="1"/>
              <a:t>Мультиплатформенный</a:t>
            </a:r>
            <a:r>
              <a:rPr lang="ru-RU" sz="1200" dirty="0"/>
              <a:t> подход в разработке современных вакцин для профилактики вирусных инфекций на примере COVID-19» Современная иммунопрофилактика: вызовы, возможности, перспективы : материалы </a:t>
            </a:r>
            <a:r>
              <a:rPr lang="ru-RU" sz="1200" dirty="0" err="1"/>
              <a:t>Всерос</a:t>
            </a:r>
            <a:r>
              <a:rPr lang="ru-RU" sz="1200" dirty="0"/>
              <a:t>. науч.-</a:t>
            </a:r>
            <a:r>
              <a:rPr lang="ru-RU" sz="1200" dirty="0" err="1"/>
              <a:t>практ</a:t>
            </a:r>
            <a:r>
              <a:rPr lang="ru-RU" sz="1200" dirty="0"/>
              <a:t>. </a:t>
            </a:r>
            <a:r>
              <a:rPr lang="ru-RU" sz="1200" dirty="0" err="1"/>
              <a:t>конф</a:t>
            </a:r>
            <a:r>
              <a:rPr lang="ru-RU" sz="1200" dirty="0"/>
              <a:t>. с </a:t>
            </a:r>
            <a:r>
              <a:rPr lang="ru-RU" sz="1200" dirty="0" err="1"/>
              <a:t>междунар</a:t>
            </a:r>
            <a:r>
              <a:rPr lang="ru-RU" sz="1200" dirty="0"/>
              <a:t>. участием, Москва, 19–20 окт. 2020 г. 	</a:t>
            </a:r>
          </a:p>
          <a:p>
            <a:pPr marL="228600" indent="-228600">
              <a:buAutoNum type="arabicPeriod"/>
            </a:pPr>
            <a:endParaRPr lang="ru-RU" sz="1200" dirty="0"/>
          </a:p>
          <a:p>
            <a:pPr marL="228600" indent="-228600">
              <a:buAutoNum type="arabicPeriod"/>
            </a:pPr>
            <a:endParaRPr lang="ru-RU" sz="1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223879"/>
              </p:ext>
            </p:extLst>
          </p:nvPr>
        </p:nvGraphicFramePr>
        <p:xfrm>
          <a:off x="4151785" y="3619136"/>
          <a:ext cx="6264699" cy="22165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88233">
                  <a:extLst>
                    <a:ext uri="{9D8B030D-6E8A-4147-A177-3AD203B41FA5}">
                      <a16:colId xmlns:a16="http://schemas.microsoft.com/office/drawing/2014/main" val="2348822133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val="3741279538"/>
                    </a:ext>
                  </a:extLst>
                </a:gridCol>
                <a:gridCol w="2808313">
                  <a:extLst>
                    <a:ext uri="{9D8B030D-6E8A-4147-A177-3AD203B41FA5}">
                      <a16:colId xmlns:a16="http://schemas.microsoft.com/office/drawing/2014/main" val="2113462247"/>
                    </a:ext>
                  </a:extLst>
                </a:gridCol>
              </a:tblGrid>
              <a:tr h="66206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Тип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Страна производитель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098331"/>
                  </a:ext>
                </a:extLst>
              </a:tr>
              <a:tr h="44514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Sputnic</a:t>
                      </a:r>
                      <a:r>
                        <a:rPr lang="en-US" baseline="0" dirty="0" smtClean="0"/>
                        <a:t> V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r>
                        <a:rPr lang="ru-RU" baseline="0" dirty="0" smtClean="0"/>
                        <a:t>Гам-КОВИД-</a:t>
                      </a:r>
                      <a:r>
                        <a:rPr lang="ru-RU" baseline="0" dirty="0" err="1" smtClean="0"/>
                        <a:t>Вак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AD26,</a:t>
                      </a:r>
                      <a:r>
                        <a:rPr lang="en-US" baseline="0" dirty="0" smtClean="0"/>
                        <a:t> AD5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РФ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239583"/>
                  </a:ext>
                </a:extLst>
              </a:tr>
              <a:tr h="818444">
                <a:tc>
                  <a:txBody>
                    <a:bodyPr/>
                    <a:lstStyle/>
                    <a:p>
                      <a:r>
                        <a:rPr lang="en-US" dirty="0" smtClean="0"/>
                        <a:t>AstraZeneca</a:t>
                      </a:r>
                    </a:p>
                    <a:p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AZD1222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</a:t>
                      </a:r>
                      <a:r>
                        <a:rPr lang="en-US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chimpanzee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ChAdOx1.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Великобритания/Швеция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623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00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0" y="4095924"/>
            <a:ext cx="4796066" cy="2758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31705" y="216293"/>
            <a:ext cx="5576101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РНК -вакцины</a:t>
            </a:r>
            <a:r>
              <a:rPr lang="ru-RU" sz="2400" b="1" baseline="30000" dirty="0">
                <a:solidFill>
                  <a:srgbClr val="C00000"/>
                </a:solidFill>
                <a:latin typeface="+mj-lt"/>
                <a:cs typeface="Arial" pitchFamily="34" charset="0"/>
              </a:rPr>
              <a:t>1,2,3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81387" y="6023012"/>
            <a:ext cx="74090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dirty="0" smtClean="0"/>
              <a:t>1.</a:t>
            </a:r>
            <a:r>
              <a:rPr lang="en-US" sz="800" dirty="0"/>
              <a:t> The Advisory Committee on Immunization Practices’ Interim Recommendation for Use of </a:t>
            </a:r>
            <a:r>
              <a:rPr lang="en-US" sz="800" dirty="0" err="1"/>
              <a:t>Moderna</a:t>
            </a:r>
            <a:r>
              <a:rPr lang="en-US" sz="800" dirty="0"/>
              <a:t> COVID-19 Vaccine — United States, December 2020</a:t>
            </a:r>
            <a:r>
              <a:rPr lang="ru-RU" sz="800" dirty="0" smtClean="0"/>
              <a:t>2</a:t>
            </a:r>
            <a:r>
              <a:rPr lang="en-US" sz="800" dirty="0"/>
              <a:t>. Atkins GJ, </a:t>
            </a:r>
            <a:r>
              <a:rPr lang="en-US" sz="800" dirty="0" err="1"/>
              <a:t>Fleeton</a:t>
            </a:r>
            <a:r>
              <a:rPr lang="en-US" sz="800" dirty="0"/>
              <a:t> MN, </a:t>
            </a:r>
            <a:r>
              <a:rPr lang="en-US" sz="800" dirty="0" err="1"/>
              <a:t>Sheahan</a:t>
            </a:r>
            <a:r>
              <a:rPr lang="en-US" sz="800" dirty="0"/>
              <a:t> BJ. Therapeutic and prophylactic applications of alphavirus vectors. Expert Rev </a:t>
            </a:r>
            <a:r>
              <a:rPr lang="en-US" sz="800" dirty="0" err="1"/>
              <a:t>Mol</a:t>
            </a:r>
            <a:r>
              <a:rPr lang="en-US" sz="800" dirty="0"/>
              <a:t> Med. 2008;10:e33. https://doi.org/10.1017/S1462399408000859 </a:t>
            </a:r>
            <a:endParaRPr lang="ru-RU" sz="800" dirty="0"/>
          </a:p>
          <a:p>
            <a:pPr algn="just"/>
            <a:r>
              <a:rPr lang="ru-RU" sz="800" dirty="0"/>
              <a:t>3</a:t>
            </a:r>
            <a:r>
              <a:rPr lang="en-US" sz="800" dirty="0"/>
              <a:t>. Brito LA, </a:t>
            </a:r>
            <a:r>
              <a:rPr lang="en-US" sz="800" dirty="0" err="1"/>
              <a:t>Kommareddy</a:t>
            </a:r>
            <a:r>
              <a:rPr lang="en-US" sz="800" dirty="0"/>
              <a:t> S, </a:t>
            </a:r>
            <a:r>
              <a:rPr lang="en-US" sz="800" dirty="0" err="1"/>
              <a:t>Maione</a:t>
            </a:r>
            <a:r>
              <a:rPr lang="en-US" sz="800" dirty="0"/>
              <a:t> D, </a:t>
            </a:r>
            <a:r>
              <a:rPr lang="en-US" sz="800" dirty="0" err="1"/>
              <a:t>Uematsu</a:t>
            </a:r>
            <a:r>
              <a:rPr lang="en-US" sz="800" dirty="0"/>
              <a:t> Y, Giovani C, </a:t>
            </a:r>
            <a:r>
              <a:rPr lang="en-US" sz="800" dirty="0" err="1"/>
              <a:t>Berlanda</a:t>
            </a:r>
            <a:r>
              <a:rPr lang="en-US" sz="800" dirty="0"/>
              <a:t> </a:t>
            </a:r>
            <a:r>
              <a:rPr lang="en-US" sz="800" dirty="0" err="1"/>
              <a:t>Scorza</a:t>
            </a:r>
            <a:r>
              <a:rPr lang="en-US" sz="800" dirty="0"/>
              <a:t> F, et al. Self-amplifying mRNA vaccines. </a:t>
            </a:r>
            <a:r>
              <a:rPr lang="en-US" sz="800" dirty="0" err="1"/>
              <a:t>Adv</a:t>
            </a:r>
            <a:r>
              <a:rPr lang="en-US" sz="800" dirty="0"/>
              <a:t> Genet. 2015;89:179–233. https://doi.org/10.1016/ bs.adgen.2014.10.005</a:t>
            </a:r>
            <a:endParaRPr lang="ru-RU" sz="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7033" y="875118"/>
            <a:ext cx="10605839" cy="2897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Платформа на основе нуклеиновых кислот - при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производстве данных препаратов технология базируется на способности трансляции белков в эукариотах. </a:t>
            </a:r>
            <a:endParaRPr lang="ru-RU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мРНК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-вакцина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представляет собой липидные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наночастицы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с инкапсулированной и модифицированной нуклеозидами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мРНК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(повышается стабильность и трансляция).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мРНК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кодирует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синтез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спайк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-гликопротеина. </a:t>
            </a:r>
            <a:r>
              <a:rPr lang="ru-RU" dirty="0"/>
              <a:t>Доставка </a:t>
            </a:r>
            <a:r>
              <a:rPr lang="ru-RU" dirty="0" err="1"/>
              <a:t>мРНК</a:t>
            </a:r>
            <a:r>
              <a:rPr lang="ru-RU" dirty="0"/>
              <a:t> в цитоплазму клеток </a:t>
            </a:r>
            <a:r>
              <a:rPr lang="ru-RU" dirty="0" err="1" smtClean="0"/>
              <a:t>осущесвляеся</a:t>
            </a:r>
            <a:r>
              <a:rPr lang="ru-RU" dirty="0" smtClean="0"/>
              <a:t> в липидных </a:t>
            </a:r>
            <a:r>
              <a:rPr lang="ru-RU" dirty="0" err="1"/>
              <a:t>наночастицах</a:t>
            </a:r>
            <a:r>
              <a:rPr lang="ru-RU" dirty="0"/>
              <a:t>, </a:t>
            </a:r>
            <a:r>
              <a:rPr lang="ru-RU" dirty="0" smtClean="0"/>
              <a:t>которые защищают НК </a:t>
            </a:r>
            <a:r>
              <a:rPr lang="ru-RU" dirty="0"/>
              <a:t>от клеточных </a:t>
            </a:r>
            <a:r>
              <a:rPr lang="ru-RU" dirty="0" err="1" smtClean="0"/>
              <a:t>РНКаз</a:t>
            </a:r>
            <a:r>
              <a:rPr lang="ru-RU" dirty="0" smtClean="0"/>
              <a:t>. 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После попадания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мРНК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в цитоплазму начинается синтез целевых антигенов, благодаря внутриклеточной экспрессии антигенов индуцируется Т- и В- клеточный ИО.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759019"/>
              </p:ext>
            </p:extLst>
          </p:nvPr>
        </p:nvGraphicFramePr>
        <p:xfrm>
          <a:off x="6590359" y="3758063"/>
          <a:ext cx="5204348" cy="221475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34783">
                  <a:extLst>
                    <a:ext uri="{9D8B030D-6E8A-4147-A177-3AD203B41FA5}">
                      <a16:colId xmlns:a16="http://schemas.microsoft.com/office/drawing/2014/main" val="2348822133"/>
                    </a:ext>
                  </a:extLst>
                </a:gridCol>
                <a:gridCol w="1136582">
                  <a:extLst>
                    <a:ext uri="{9D8B030D-6E8A-4147-A177-3AD203B41FA5}">
                      <a16:colId xmlns:a16="http://schemas.microsoft.com/office/drawing/2014/main" val="3741279538"/>
                    </a:ext>
                  </a:extLst>
                </a:gridCol>
                <a:gridCol w="2332983">
                  <a:extLst>
                    <a:ext uri="{9D8B030D-6E8A-4147-A177-3AD203B41FA5}">
                      <a16:colId xmlns:a16="http://schemas.microsoft.com/office/drawing/2014/main" val="2113462247"/>
                    </a:ext>
                  </a:extLst>
                </a:gridCol>
              </a:tblGrid>
              <a:tr h="483602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Тип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Страна производитель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098331"/>
                  </a:ext>
                </a:extLst>
              </a:tr>
              <a:tr h="408885">
                <a:tc>
                  <a:txBody>
                    <a:bodyPr/>
                    <a:lstStyle/>
                    <a:p>
                      <a:r>
                        <a:rPr lang="en-US" dirty="0" smtClean="0"/>
                        <a:t>mRNA-1273</a:t>
                      </a:r>
                      <a:r>
                        <a:rPr lang="ru-RU" dirty="0" smtClean="0"/>
                        <a:t>,</a:t>
                      </a:r>
                    </a:p>
                    <a:p>
                      <a:r>
                        <a:rPr lang="en-US" dirty="0" err="1" smtClean="0"/>
                        <a:t>Moderna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мРНК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США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239583"/>
                  </a:ext>
                </a:extLst>
              </a:tr>
              <a:tr h="934596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BNT162b2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Pfizer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BioNTech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мРНК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США/Германия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623054"/>
                  </a:ext>
                </a:extLst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310496" y="3877482"/>
            <a:ext cx="5909259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Экзогенная РНК проникает в клетку, в которой происходит ее трансляция c использованием клеточного механизма синтеза белка. </a:t>
            </a:r>
          </a:p>
        </p:txBody>
      </p:sp>
    </p:spTree>
    <p:extLst>
      <p:ext uri="{BB962C8B-B14F-4D97-AF65-F5344CB8AC3E}">
        <p14:creationId xmlns:p14="http://schemas.microsoft.com/office/powerpoint/2010/main" val="84440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35560" y="116632"/>
            <a:ext cx="8172400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Вакцины на основе пептидных антигенов</a:t>
            </a:r>
            <a:endParaRPr lang="ru-RU" sz="2800" b="1" baseline="30000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471878"/>
              </p:ext>
            </p:extLst>
          </p:nvPr>
        </p:nvGraphicFramePr>
        <p:xfrm>
          <a:off x="2553513" y="5517233"/>
          <a:ext cx="8496944" cy="111908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832315">
                  <a:extLst>
                    <a:ext uri="{9D8B030D-6E8A-4147-A177-3AD203B41FA5}">
                      <a16:colId xmlns:a16="http://schemas.microsoft.com/office/drawing/2014/main" val="2348822133"/>
                    </a:ext>
                  </a:extLst>
                </a:gridCol>
                <a:gridCol w="2553069">
                  <a:extLst>
                    <a:ext uri="{9D8B030D-6E8A-4147-A177-3AD203B41FA5}">
                      <a16:colId xmlns:a16="http://schemas.microsoft.com/office/drawing/2014/main" val="3741279538"/>
                    </a:ext>
                  </a:extLst>
                </a:gridCol>
                <a:gridCol w="3111560">
                  <a:extLst>
                    <a:ext uri="{9D8B030D-6E8A-4147-A177-3AD203B41FA5}">
                      <a16:colId xmlns:a16="http://schemas.microsoft.com/office/drawing/2014/main" val="2113462247"/>
                    </a:ext>
                  </a:extLst>
                </a:gridCol>
              </a:tblGrid>
              <a:tr h="479001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Тип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Страна производитель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098331"/>
                  </a:ext>
                </a:extLst>
              </a:tr>
              <a:tr h="463099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ЭпиВакКорона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Пептидная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РФ,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ФБУН ГНЦ ВБ «Вектор»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239583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742686" y="1523063"/>
          <a:ext cx="3962400" cy="3429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1564025389"/>
                    </a:ext>
                  </a:extLst>
                </a:gridCol>
                <a:gridCol w="1370112">
                  <a:extLst>
                    <a:ext uri="{9D8B030D-6E8A-4147-A177-3AD203B41FA5}">
                      <a16:colId xmlns:a16="http://schemas.microsoft.com/office/drawing/2014/main" val="25496663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пептидный антиген №1 белка S вируса SARS-CoV-2, конъюгированный на белок-носитель</a:t>
                      </a:r>
                    </a:p>
                  </a:txBody>
                  <a:tcPr marL="38100" marR="38100" marT="22860" marB="22860"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(75±15) мкг</a:t>
                      </a:r>
                    </a:p>
                  </a:txBody>
                  <a:tcPr marL="38100" marR="38100" marT="22860" marB="22860" anchor="ctr"/>
                </a:tc>
                <a:extLst>
                  <a:ext uri="{0D108BD9-81ED-4DB2-BD59-A6C34878D82A}">
                    <a16:rowId xmlns:a16="http://schemas.microsoft.com/office/drawing/2014/main" val="34545354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пептидный антиген №2 белка S вируса SARS-CoV-2, конъюгированный на белок-носитель</a:t>
                      </a:r>
                    </a:p>
                  </a:txBody>
                  <a:tcPr marL="38100" marR="38100" marT="22860" marB="22860"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(75±15) мкг</a:t>
                      </a:r>
                    </a:p>
                  </a:txBody>
                  <a:tcPr marL="38100" marR="38100" marT="22860" marB="22860" anchor="ctr"/>
                </a:tc>
                <a:extLst>
                  <a:ext uri="{0D108BD9-81ED-4DB2-BD59-A6C34878D82A}">
                    <a16:rowId xmlns:a16="http://schemas.microsoft.com/office/drawing/2014/main" val="1179278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пептидный антиген №3 белка S вируса SARS-CoV-2, конъюгированный на белок-носитель</a:t>
                      </a:r>
                    </a:p>
                  </a:txBody>
                  <a:tcPr marL="38100" marR="38100" marT="22860" marB="228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/>
                        </a:rPr>
                        <a:t>(75±15) мкг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152221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478457" y="923855"/>
            <a:ext cx="4572000" cy="44342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Вакцина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содержит консервативные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эпитопы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SARS-Cov-2;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Пептидные </a:t>
            </a:r>
            <a:r>
              <a:rPr lang="ru-RU" sz="1400" dirty="0"/>
              <a:t>вакцины производится очень быстро </a:t>
            </a:r>
            <a:r>
              <a:rPr lang="ru-RU" sz="1400" dirty="0" smtClean="0"/>
              <a:t>- за </a:t>
            </a:r>
            <a:r>
              <a:rPr lang="ru-RU" sz="1400" dirty="0"/>
              <a:t>несколько </a:t>
            </a:r>
            <a:r>
              <a:rPr lang="ru-RU" sz="1400" dirty="0" smtClean="0"/>
              <a:t>недель (технология твердофазного синтеза пептидов на </a:t>
            </a:r>
            <a:r>
              <a:rPr lang="ru-RU" sz="1400" dirty="0" err="1" smtClean="0"/>
              <a:t>автомтических</a:t>
            </a:r>
            <a:r>
              <a:rPr lang="ru-RU" sz="1400" dirty="0" smtClean="0"/>
              <a:t> синтезаторах);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Высокая </a:t>
            </a:r>
            <a:r>
              <a:rPr lang="ru-RU" sz="1400" dirty="0"/>
              <a:t>биологическая безопасность – препараты низкореактогенные (нет примесей, остатков среды культивирования, антибиотиков, консервантов</a:t>
            </a:r>
            <a:r>
              <a:rPr lang="ru-RU" sz="1400" dirty="0" smtClean="0"/>
              <a:t>);</a:t>
            </a:r>
            <a:endParaRPr lang="ru-RU" sz="1400" dirty="0"/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Иммунологическая </a:t>
            </a:r>
            <a:r>
              <a:rPr lang="ru-RU" sz="1400" dirty="0"/>
              <a:t>безопасность (исключается </a:t>
            </a:r>
            <a:r>
              <a:rPr lang="en-US" sz="1400" dirty="0" smtClean="0"/>
              <a:t>ADE</a:t>
            </a:r>
            <a:r>
              <a:rPr lang="ru-RU" sz="1400" dirty="0" smtClean="0"/>
              <a:t>, иммунная </a:t>
            </a:r>
            <a:r>
              <a:rPr lang="ru-RU" sz="1400" dirty="0" err="1" smtClean="0"/>
              <a:t>супрессия</a:t>
            </a:r>
            <a:r>
              <a:rPr lang="ru-RU" sz="1400" dirty="0" smtClean="0"/>
              <a:t>, антигенное сродство </a:t>
            </a:r>
            <a:r>
              <a:rPr lang="ru-RU" sz="1400" dirty="0"/>
              <a:t>с белками человека</a:t>
            </a:r>
            <a:r>
              <a:rPr lang="ru-RU" sz="1400" dirty="0" smtClean="0"/>
              <a:t>);</a:t>
            </a:r>
            <a:endParaRPr lang="ru-RU" sz="1400" dirty="0"/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Стандартизации </a:t>
            </a:r>
            <a:r>
              <a:rPr lang="ru-RU" sz="1400" dirty="0"/>
              <a:t>вакцины – пептидный антиген можно полностью и точно описать как химическое вещество.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Упрощённая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логистика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2-8 </a:t>
            </a:r>
            <a:r>
              <a:rPr lang="ru-RU" sz="1400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14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77988"/>
            <a:ext cx="6175150" cy="23391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333333"/>
                </a:solidFill>
                <a:ea typeface="Times New Roman" panose="02020603050405020304" pitchFamily="18" charset="0"/>
              </a:rPr>
              <a:t>В РБ зарегистрирована вакцина </a:t>
            </a:r>
            <a:r>
              <a:rPr lang="ru-RU" b="1" dirty="0">
                <a:ea typeface="Times New Roman" panose="02020603050405020304" pitchFamily="18" charset="0"/>
              </a:rPr>
              <a:t>Гам-КОВИД-</a:t>
            </a:r>
            <a:r>
              <a:rPr lang="ru-RU" b="1" dirty="0" err="1">
                <a:ea typeface="Times New Roman" panose="02020603050405020304" pitchFamily="18" charset="0"/>
              </a:rPr>
              <a:t>Вак</a:t>
            </a:r>
            <a:r>
              <a:rPr lang="ru-RU" dirty="0">
                <a:ea typeface="Times New Roman" panose="02020603050405020304" pitchFamily="18" charset="0"/>
              </a:rPr>
              <a:t> - Комбинированная векторная вакцина для профилактики </a:t>
            </a:r>
            <a:r>
              <a:rPr lang="ru-RU" dirty="0" err="1">
                <a:ea typeface="Times New Roman" panose="02020603050405020304" pitchFamily="18" charset="0"/>
              </a:rPr>
              <a:t>коронавирусной</a:t>
            </a:r>
            <a:r>
              <a:rPr lang="ru-RU" dirty="0">
                <a:ea typeface="Times New Roman" panose="02020603050405020304" pitchFamily="18" charset="0"/>
              </a:rPr>
              <a:t> инфекции, вызываемой вирусом SARS-CoV-2 </a:t>
            </a:r>
            <a:r>
              <a:rPr lang="ru-RU" dirty="0" smtClean="0">
                <a:ea typeface="Times New Roman" panose="02020603050405020304" pitchFamily="18" charset="0"/>
              </a:rPr>
              <a:t>(15.12.2021), </a:t>
            </a:r>
            <a:r>
              <a:rPr lang="ru-RU" dirty="0"/>
              <a:t>разработанная Национальным исследовательским центром эпидемиологии и микробиологии имени академика Н. Ф. </a:t>
            </a:r>
            <a:r>
              <a:rPr lang="ru-RU" dirty="0" err="1"/>
              <a:t>Гамалеи</a:t>
            </a:r>
            <a:r>
              <a:rPr lang="ru-RU" dirty="0"/>
              <a:t> МИНЗРАВА России. </a:t>
            </a:r>
          </a:p>
          <a:p>
            <a:pPr algn="just"/>
            <a:r>
              <a:rPr lang="ru-RU" sz="2000" dirty="0" smtClean="0">
                <a:solidFill>
                  <a:srgbClr val="333333"/>
                </a:solidFill>
                <a:ea typeface="Times New Roman" panose="02020603050405020304" pitchFamily="18" charset="0"/>
              </a:rPr>
              <a:t> </a:t>
            </a:r>
            <a:endParaRPr lang="ru-RU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313890"/>
            <a:ext cx="6055078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создания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вакцины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используется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аденовирус человека,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относящийся к безопасным серотипам 5 и 26 (Ad5, Ad26). 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 аденовируса убирается важный фрагмент ДНК его генома, ответственный за инициацию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размножения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внутри клеток,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на его место страивается ген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полноразмерного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гликопротеина </a:t>
            </a:r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Такой аденовирус-вектор сохраняет способность инициировать в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зараженных клетках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производство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матрице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только своих белков, но и 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–белка.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Организм распознает S-белок вируса и постепенно вырабатывает антитела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течение примерно 14 – 28 дней после иммунизации.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145132" y="241135"/>
            <a:ext cx="6016848" cy="6616865"/>
            <a:chOff x="6175152" y="113345"/>
            <a:chExt cx="6016848" cy="6616865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5152" y="113345"/>
              <a:ext cx="5819270" cy="5190835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6216072" y="5806880"/>
              <a:ext cx="5975928" cy="92333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r>
                <a:rPr lang="ru-RU" dirty="0" smtClean="0"/>
                <a:t>Вакцина индуцирует формирование гуморального и клеточного иммунитета в отношении </a:t>
              </a:r>
              <a:r>
                <a:rPr lang="ru-RU" dirty="0" err="1" smtClean="0"/>
                <a:t>коронавирусной</a:t>
              </a:r>
              <a:r>
                <a:rPr lang="ru-RU" dirty="0" smtClean="0"/>
                <a:t> инфекции, вызываемой вирусом SARS-CoV-2.</a:t>
              </a:r>
              <a:endParaRPr lang="ru-RU" dirty="0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6216072" y="4767789"/>
            <a:ext cx="5975928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Рекомбинантный носитель-вектор осуществляет доставку гена </a:t>
            </a:r>
            <a:r>
              <a:rPr lang="en-US" dirty="0" smtClean="0"/>
              <a:t>S</a:t>
            </a:r>
            <a:r>
              <a:rPr lang="ru-RU" dirty="0" smtClean="0"/>
              <a:t>-белка. Синтезированный </a:t>
            </a:r>
            <a:r>
              <a:rPr lang="en-US" dirty="0" smtClean="0"/>
              <a:t>S</a:t>
            </a:r>
            <a:r>
              <a:rPr lang="ru-RU" dirty="0" smtClean="0"/>
              <a:t>-белок встраивается в мембрану клетки и принимает необходимую </a:t>
            </a:r>
            <a:r>
              <a:rPr lang="ru-RU" dirty="0" err="1" smtClean="0"/>
              <a:t>конформацию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018" y="2107350"/>
            <a:ext cx="6115114" cy="12085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ea typeface="Times New Roman" panose="02020603050405020304" pitchFamily="18" charset="0"/>
              </a:rPr>
              <a:t>SARS-CoV-2</a:t>
            </a:r>
            <a:r>
              <a:rPr lang="en-US" sz="1400" dirty="0" smtClean="0">
                <a:ea typeface="Times New Roman" panose="02020603050405020304" pitchFamily="18" charset="0"/>
              </a:rPr>
              <a:t> </a:t>
            </a:r>
            <a:r>
              <a:rPr lang="en-US" sz="1400" dirty="0">
                <a:ea typeface="Times New Roman" panose="02020603050405020304" pitchFamily="18" charset="0"/>
              </a:rPr>
              <a:t>–</a:t>
            </a:r>
            <a:r>
              <a:rPr lang="ru-RU" sz="1400" dirty="0">
                <a:ea typeface="Times New Roman" panose="02020603050405020304" pitchFamily="18" charset="0"/>
              </a:rPr>
              <a:t> РНК содержащий оболочечный вирус. Белки являются конформационными (при одной и той же АК </a:t>
            </a:r>
            <a:r>
              <a:rPr lang="ru-RU" sz="1400" dirty="0" smtClean="0">
                <a:ea typeface="Times New Roman" panose="02020603050405020304" pitchFamily="18" charset="0"/>
              </a:rPr>
              <a:t>последовательности белки </a:t>
            </a:r>
            <a:r>
              <a:rPr lang="ru-RU" sz="1400" dirty="0">
                <a:ea typeface="Times New Roman" panose="02020603050405020304" pitchFamily="18" charset="0"/>
              </a:rPr>
              <a:t>оболочечных РНК-вирусов могут </a:t>
            </a:r>
            <a:r>
              <a:rPr lang="ru-RU" sz="1400" dirty="0" smtClean="0">
                <a:ea typeface="Times New Roman" panose="02020603050405020304" pitchFamily="18" charset="0"/>
              </a:rPr>
              <a:t>принимать </a:t>
            </a:r>
            <a:r>
              <a:rPr lang="ru-RU" sz="1400" dirty="0">
                <a:ea typeface="Times New Roman" panose="02020603050405020304" pitchFamily="18" charset="0"/>
              </a:rPr>
              <a:t>различную форму. Для выработки </a:t>
            </a:r>
            <a:r>
              <a:rPr lang="ru-RU" sz="1400" dirty="0" smtClean="0">
                <a:ea typeface="Times New Roman" panose="02020603050405020304" pitchFamily="18" charset="0"/>
              </a:rPr>
              <a:t>нейтрализующих </a:t>
            </a:r>
            <a:r>
              <a:rPr lang="ru-RU" sz="1400" dirty="0">
                <a:ea typeface="Times New Roman" panose="02020603050405020304" pitchFamily="18" charset="0"/>
              </a:rPr>
              <a:t>антител ИС должна </a:t>
            </a:r>
            <a:r>
              <a:rPr lang="ru-RU" sz="1400" dirty="0" smtClean="0">
                <a:ea typeface="Times New Roman" panose="02020603050405020304" pitchFamily="18" charset="0"/>
              </a:rPr>
              <a:t>отвечать на антиген, имеющий </a:t>
            </a:r>
            <a:r>
              <a:rPr lang="ru-RU" sz="1400" dirty="0" err="1" smtClean="0">
                <a:ea typeface="Times New Roman" panose="02020603050405020304" pitchFamily="18" charset="0"/>
              </a:rPr>
              <a:t>нативную</a:t>
            </a:r>
            <a:r>
              <a:rPr lang="ru-RU" sz="1400" dirty="0" smtClean="0"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ea typeface="Times New Roman" panose="02020603050405020304" pitchFamily="18" charset="0"/>
              </a:rPr>
              <a:t>конформацию</a:t>
            </a:r>
            <a:r>
              <a:rPr lang="ru-RU" sz="1400" dirty="0">
                <a:ea typeface="Times New Roman" panose="02020603050405020304" pitchFamily="18" charset="0"/>
              </a:rPr>
              <a:t> </a:t>
            </a:r>
            <a:r>
              <a:rPr lang="ru-RU" sz="1400" dirty="0" err="1">
                <a:ea typeface="Times New Roman" panose="02020603050405020304" pitchFamily="18" charset="0"/>
              </a:rPr>
              <a:t>спайк</a:t>
            </a:r>
            <a:r>
              <a:rPr lang="ru-RU" sz="1400" dirty="0">
                <a:ea typeface="Times New Roman" panose="02020603050405020304" pitchFamily="18" charset="0"/>
              </a:rPr>
              <a:t>-белка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8154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31504" y="116633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solidFill>
                  <a:srgbClr val="050708"/>
                </a:solidFill>
                <a:latin typeface="gotham pro"/>
              </a:rPr>
              <a:t>При Создании Вакцины Использовалась ТЕХНОЛОГИЧЕСКАЯ </a:t>
            </a:r>
            <a:r>
              <a:rPr lang="ru-RU" b="1" cap="all" dirty="0">
                <a:solidFill>
                  <a:srgbClr val="050708"/>
                </a:solidFill>
                <a:latin typeface="gotham pro"/>
              </a:rPr>
              <a:t>ПЛАТФОРМА С ПОДТВЕРЖДЕННОЙ ДОЛГОСРОЧНОЙ БЕЗОПАСНОСТЬЮ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7304" y="5792141"/>
            <a:ext cx="884319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sz="1100" dirty="0">
                <a:solidFill>
                  <a:srgbClr val="000000"/>
                </a:solidFill>
                <a:latin typeface="+mj-lt"/>
              </a:rPr>
              <a:t>L</a:t>
            </a:r>
            <a:r>
              <a:rPr lang="ru-RU" sz="1100" dirty="0">
                <a:solidFill>
                  <a:srgbClr val="000000"/>
                </a:solidFill>
                <a:latin typeface="+mj-lt"/>
              </a:rPr>
              <a:t>.</a:t>
            </a:r>
            <a:r>
              <a:rPr lang="en-US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+mj-lt"/>
              </a:rPr>
              <a:t>Mathebula</a:t>
            </a:r>
            <a:r>
              <a:rPr lang="en-US" sz="1100" dirty="0">
                <a:solidFill>
                  <a:srgbClr val="000000"/>
                </a:solidFill>
                <a:latin typeface="+mj-lt"/>
              </a:rPr>
              <a:t>, D</a:t>
            </a:r>
            <a:r>
              <a:rPr lang="ru-RU" sz="1100" dirty="0">
                <a:solidFill>
                  <a:srgbClr val="000000"/>
                </a:solidFill>
                <a:latin typeface="+mj-lt"/>
              </a:rPr>
              <a:t>.</a:t>
            </a:r>
            <a:r>
              <a:rPr lang="en-US" sz="1100" dirty="0">
                <a:solidFill>
                  <a:srgbClr val="000000"/>
                </a:solidFill>
                <a:latin typeface="+mj-lt"/>
              </a:rPr>
              <a:t>E</a:t>
            </a:r>
            <a:r>
              <a:rPr lang="ru-RU" sz="1100" dirty="0">
                <a:solidFill>
                  <a:srgbClr val="000000"/>
                </a:solidFill>
                <a:latin typeface="+mj-lt"/>
              </a:rPr>
              <a:t>.</a:t>
            </a:r>
            <a:r>
              <a:rPr lang="en-US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+mj-lt"/>
              </a:rPr>
              <a:t>Ndwandwe</a:t>
            </a:r>
            <a:r>
              <a:rPr lang="en-US" sz="1100" dirty="0">
                <a:solidFill>
                  <a:srgbClr val="000000"/>
                </a:solidFill>
                <a:latin typeface="+mj-lt"/>
              </a:rPr>
              <a:t>, E</a:t>
            </a:r>
            <a:r>
              <a:rPr lang="ru-RU" sz="1100" dirty="0">
                <a:solidFill>
                  <a:srgbClr val="000000"/>
                </a:solidFill>
                <a:latin typeface="+mj-lt"/>
              </a:rPr>
              <a:t>.</a:t>
            </a:r>
            <a:r>
              <a:rPr lang="en-US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+mj-lt"/>
              </a:rPr>
              <a:t>Pienaar</a:t>
            </a:r>
            <a:r>
              <a:rPr lang="en-US" sz="1100" dirty="0">
                <a:solidFill>
                  <a:srgbClr val="000000"/>
                </a:solidFill>
                <a:latin typeface="+mj-lt"/>
              </a:rPr>
              <a:t>, C</a:t>
            </a:r>
            <a:r>
              <a:rPr lang="ru-RU" sz="1100" dirty="0">
                <a:solidFill>
                  <a:srgbClr val="000000"/>
                </a:solidFill>
                <a:latin typeface="+mj-lt"/>
              </a:rPr>
              <a:t>.</a:t>
            </a:r>
            <a:r>
              <a:rPr lang="en-US" sz="1100" dirty="0">
                <a:solidFill>
                  <a:srgbClr val="000000"/>
                </a:solidFill>
                <a:latin typeface="+mj-lt"/>
              </a:rPr>
              <a:t>S</a:t>
            </a:r>
            <a:r>
              <a:rPr lang="ru-RU" sz="1100" dirty="0">
                <a:solidFill>
                  <a:srgbClr val="000000"/>
                </a:solidFill>
                <a:latin typeface="+mj-lt"/>
              </a:rPr>
              <a:t>.</a:t>
            </a:r>
            <a:r>
              <a:rPr lang="en-US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+mj-lt"/>
              </a:rPr>
              <a:t>Wiysonge</a:t>
            </a:r>
            <a:r>
              <a:rPr lang="ru-RU" sz="1100" dirty="0">
                <a:solidFill>
                  <a:srgbClr val="000000"/>
                </a:solidFill>
                <a:latin typeface="+mj-lt"/>
              </a:rPr>
              <a:t>. </a:t>
            </a:r>
            <a:r>
              <a:rPr lang="en-US" sz="1100" dirty="0">
                <a:solidFill>
                  <a:srgbClr val="000000"/>
                </a:solidFill>
                <a:latin typeface="+mj-lt"/>
              </a:rPr>
              <a:t>Effects of vaccines in protecting against Ebola virus disease: protocol for a systematic review</a:t>
            </a:r>
            <a:r>
              <a:rPr lang="ru-RU" sz="1100" dirty="0">
                <a:solidFill>
                  <a:srgbClr val="000000"/>
                </a:solidFill>
                <a:latin typeface="+mj-lt"/>
              </a:rPr>
              <a:t> //</a:t>
            </a:r>
            <a:r>
              <a:rPr lang="nl-NL" sz="1100" dirty="0">
                <a:solidFill>
                  <a:srgbClr val="000000"/>
                </a:solidFill>
                <a:latin typeface="+mj-lt"/>
              </a:rPr>
              <a:t>BMJ Open. 2019; 9(7)</a:t>
            </a:r>
            <a:r>
              <a:rPr lang="ru-RU" sz="1100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pPr marL="228600" indent="-228600">
              <a:buAutoNum type="arabicPeriod"/>
            </a:pPr>
            <a:r>
              <a:rPr lang="en-US" sz="1100" dirty="0">
                <a:solidFill>
                  <a:srgbClr val="000000"/>
                </a:solidFill>
                <a:latin typeface="+mj-lt"/>
                <a:hlinkClick r:id="rId3"/>
              </a:rPr>
              <a:t>https://www.sciencedirect.com/topics/pharmacology-toxicology-and-pharmaceutical-science/gendicine</a:t>
            </a:r>
            <a:endParaRPr lang="ru-RU" sz="1100" dirty="0">
              <a:solidFill>
                <a:srgbClr val="000000"/>
              </a:solidFill>
              <a:latin typeface="+mj-lt"/>
            </a:endParaRPr>
          </a:p>
          <a:p>
            <a:pPr marL="228600" indent="-228600">
              <a:buAutoNum type="arabicPeriod"/>
            </a:pPr>
            <a:r>
              <a:rPr lang="en-US" sz="1100" dirty="0">
                <a:solidFill>
                  <a:srgbClr val="000000"/>
                </a:solidFill>
                <a:latin typeface="+mj-lt"/>
              </a:rPr>
              <a:t>Viral and </a:t>
            </a:r>
            <a:r>
              <a:rPr lang="en-US" sz="1100" dirty="0" err="1">
                <a:solidFill>
                  <a:srgbClr val="000000"/>
                </a:solidFill>
                <a:latin typeface="+mj-lt"/>
              </a:rPr>
              <a:t>Nonviral</a:t>
            </a:r>
            <a:r>
              <a:rPr lang="en-US" sz="1100" dirty="0">
                <a:solidFill>
                  <a:srgbClr val="000000"/>
                </a:solidFill>
                <a:latin typeface="+mj-lt"/>
              </a:rPr>
              <a:t> Vectors for In Vivo and Ex Vivo Gene Therapies</a:t>
            </a:r>
            <a:r>
              <a:rPr lang="ru-RU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+mj-lt"/>
              </a:rPr>
              <a:t>A. Crespo-</a:t>
            </a:r>
            <a:r>
              <a:rPr lang="en-US" sz="1100" dirty="0" err="1">
                <a:solidFill>
                  <a:srgbClr val="000000"/>
                </a:solidFill>
                <a:latin typeface="+mj-lt"/>
              </a:rPr>
              <a:t>Barreda</a:t>
            </a:r>
            <a:r>
              <a:rPr lang="en-US" sz="1100" dirty="0">
                <a:solidFill>
                  <a:srgbClr val="000000"/>
                </a:solidFill>
                <a:latin typeface="+mj-lt"/>
              </a:rPr>
              <a:t>, P. Martin-Duque</a:t>
            </a:r>
            <a:r>
              <a:rPr lang="ru-RU" sz="1100" dirty="0">
                <a:solidFill>
                  <a:srgbClr val="000000"/>
                </a:solidFill>
                <a:latin typeface="+mj-lt"/>
              </a:rPr>
              <a:t> //</a:t>
            </a:r>
            <a:r>
              <a:rPr lang="en-US" sz="1100" dirty="0">
                <a:solidFill>
                  <a:srgbClr val="000000"/>
                </a:solidFill>
                <a:latin typeface="+mj-lt"/>
              </a:rPr>
              <a:t>Translating Regenerative Medicine to the Clinic, 2016</a:t>
            </a:r>
          </a:p>
          <a:p>
            <a:endParaRPr lang="en-US" sz="1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1503" y="3240757"/>
            <a:ext cx="4826529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dirty="0" err="1"/>
              <a:t>ГамЭвак-Комби</a:t>
            </a:r>
            <a:r>
              <a:rPr lang="ru-RU" dirty="0"/>
              <a:t> Комбинированная векторная вакцина против лихорадки </a:t>
            </a:r>
            <a:r>
              <a:rPr lang="ru-RU" dirty="0" err="1"/>
              <a:t>Эбола</a:t>
            </a:r>
            <a:endParaRPr lang="ru-RU" dirty="0"/>
          </a:p>
          <a:p>
            <a:pPr marL="285750" indent="-285750" algn="ctr">
              <a:buFont typeface="Arial" pitchFamily="34" charset="0"/>
              <a:buChar char="•"/>
            </a:pPr>
            <a:r>
              <a:rPr lang="ru-RU" dirty="0" err="1"/>
              <a:t>ГамЭвак</a:t>
            </a:r>
            <a:r>
              <a:rPr lang="ru-RU" dirty="0"/>
              <a:t>-Лио комбинированная векторная вакцина против лихорадки </a:t>
            </a:r>
            <a:r>
              <a:rPr lang="ru-RU" dirty="0" err="1"/>
              <a:t>Эбола</a:t>
            </a:r>
            <a:endParaRPr lang="ru-RU" dirty="0"/>
          </a:p>
          <a:p>
            <a:pPr marL="285750" indent="-285750" algn="ctr">
              <a:buFont typeface="Arial" pitchFamily="34" charset="0"/>
              <a:buChar char="•"/>
            </a:pPr>
            <a:r>
              <a:rPr lang="ru-RU" dirty="0" err="1"/>
              <a:t>ГамЭвак</a:t>
            </a:r>
            <a:r>
              <a:rPr lang="ru-RU" dirty="0"/>
              <a:t> Вакцина векторная против лихорадки </a:t>
            </a:r>
            <a:r>
              <a:rPr lang="ru-RU" dirty="0" err="1"/>
              <a:t>Эбола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b="1" dirty="0"/>
              <a:t>Вакцинировано более 60 000 человек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27849" y="908720"/>
            <a:ext cx="3460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cap="all" dirty="0">
                <a:solidFill>
                  <a:srgbClr val="050708"/>
                </a:solidFill>
                <a:latin typeface="gotham pro"/>
              </a:rPr>
              <a:t>АДЕНОВИРУСЫ ЧЕЛОВЕКА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00057" y="4071753"/>
            <a:ext cx="3979739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3 </a:t>
            </a:r>
            <a:r>
              <a:rPr lang="ru-RU" dirty="0"/>
              <a:t>препарата </a:t>
            </a:r>
            <a:r>
              <a:rPr lang="ru-RU" dirty="0" smtClean="0"/>
              <a:t>для лечения опухолей головы-шеи и меланомы на </a:t>
            </a:r>
            <a:r>
              <a:rPr lang="ru-RU" dirty="0"/>
              <a:t>основе аденовирусного </a:t>
            </a:r>
            <a:r>
              <a:rPr lang="ru-RU" dirty="0" smtClean="0"/>
              <a:t>вектора с выборкой </a:t>
            </a:r>
            <a:endParaRPr lang="ru-RU" dirty="0"/>
          </a:p>
          <a:p>
            <a:pPr algn="ctr"/>
            <a:r>
              <a:rPr lang="ru-RU" dirty="0" smtClean="0"/>
              <a:t>30 </a:t>
            </a:r>
            <a:r>
              <a:rPr lang="ru-RU" dirty="0"/>
              <a:t>000 человек</a:t>
            </a:r>
          </a:p>
          <a:p>
            <a:pPr algn="ctr"/>
            <a:r>
              <a:rPr lang="ru-RU" dirty="0"/>
              <a:t>(Китай)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36222" y="3194591"/>
            <a:ext cx="2749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50708"/>
                </a:solidFill>
                <a:latin typeface="gotham pro"/>
              </a:rPr>
              <a:t>353 научные статьи</a:t>
            </a:r>
          </a:p>
          <a:p>
            <a:r>
              <a:rPr lang="en-US" dirty="0">
                <a:solidFill>
                  <a:srgbClr val="050708"/>
                </a:solidFill>
                <a:latin typeface="gotham pro"/>
              </a:rPr>
              <a:t>pubmed.ncbi.nlm.nih.gov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00056" y="1390789"/>
            <a:ext cx="38218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50708"/>
                </a:solidFill>
                <a:latin typeface="gotham pro"/>
              </a:rPr>
              <a:t>Результаты проверки</a:t>
            </a:r>
            <a:r>
              <a:rPr lang="ru-RU" dirty="0">
                <a:solidFill>
                  <a:srgbClr val="050708"/>
                </a:solidFill>
                <a:latin typeface="gotham pro"/>
              </a:rPr>
              <a:t> </a:t>
            </a:r>
            <a:r>
              <a:rPr lang="ru-RU" b="1" dirty="0">
                <a:solidFill>
                  <a:srgbClr val="050708"/>
                </a:solidFill>
                <a:latin typeface="gotham pro"/>
              </a:rPr>
              <a:t>безопасности, эффективности </a:t>
            </a:r>
            <a:r>
              <a:rPr lang="ru-RU" b="1" dirty="0" smtClean="0">
                <a:solidFill>
                  <a:srgbClr val="050708"/>
                </a:solidFill>
                <a:latin typeface="gotham pro"/>
              </a:rPr>
              <a:t>платформы отражены </a:t>
            </a:r>
            <a:r>
              <a:rPr lang="ru-RU" b="1" dirty="0">
                <a:solidFill>
                  <a:srgbClr val="050708"/>
                </a:solidFill>
                <a:latin typeface="gotham pro"/>
              </a:rPr>
              <a:t>в </a:t>
            </a:r>
            <a:r>
              <a:rPr lang="ru-RU" b="1" dirty="0" smtClean="0">
                <a:solidFill>
                  <a:srgbClr val="050708"/>
                </a:solidFill>
                <a:latin typeface="gotham pro"/>
              </a:rPr>
              <a:t>4-х завершённых </a:t>
            </a:r>
            <a:r>
              <a:rPr lang="ru-RU" b="1" dirty="0">
                <a:solidFill>
                  <a:srgbClr val="050708"/>
                </a:solidFill>
                <a:latin typeface="gotham pro"/>
              </a:rPr>
              <a:t>исследованиях 3 фазы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76709" y="133737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Центр имени Н.Ф. </a:t>
            </a:r>
            <a:r>
              <a:rPr lang="ru-RU" dirty="0" err="1"/>
              <a:t>Гамалеи</a:t>
            </a:r>
            <a:r>
              <a:rPr lang="ru-RU" dirty="0"/>
              <a:t> успешно разработал и зарегистрировал в 2015 году две векторные вакцины против лихорадки </a:t>
            </a:r>
            <a:r>
              <a:rPr lang="ru-RU" dirty="0" err="1"/>
              <a:t>Эбола</a:t>
            </a:r>
            <a:r>
              <a:rPr lang="ru-RU" dirty="0"/>
              <a:t> (еще одна вакцина была зарегистрирована в 2020 г.), используя векторы на основе аденовируса. </a:t>
            </a:r>
          </a:p>
        </p:txBody>
      </p:sp>
    </p:spTree>
    <p:extLst>
      <p:ext uri="{BB962C8B-B14F-4D97-AF65-F5344CB8AC3E}">
        <p14:creationId xmlns:p14="http://schemas.microsoft.com/office/powerpoint/2010/main" val="342887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3513" y="6015191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1000" dirty="0">
                <a:solidFill>
                  <a:srgbClr val="000000"/>
                </a:solidFill>
                <a:latin typeface="REG"/>
              </a:rPr>
              <a:t>1. Планирование и проведение клинических исследований лекарственных средств. Под ред. Белоусова Ю. Б. М.: Издательство Общества Клинических исследователей. 2000. 579 с.</a:t>
            </a:r>
          </a:p>
          <a:p>
            <a:pPr fontAlgn="t"/>
            <a:r>
              <a:rPr lang="ru-RU" sz="1000" dirty="0">
                <a:solidFill>
                  <a:srgbClr val="000000"/>
                </a:solidFill>
                <a:latin typeface="REG"/>
              </a:rPr>
              <a:t>2. </a:t>
            </a:r>
            <a:r>
              <a:rPr lang="ru-RU" sz="1000" dirty="0" err="1">
                <a:solidFill>
                  <a:srgbClr val="000000"/>
                </a:solidFill>
                <a:latin typeface="REG"/>
              </a:rPr>
              <a:t>PhRMA</a:t>
            </a:r>
            <a:r>
              <a:rPr lang="ru-RU" sz="1000" dirty="0">
                <a:solidFill>
                  <a:srgbClr val="000000"/>
                </a:solidFill>
                <a:latin typeface="REG"/>
              </a:rPr>
              <a:t>. </a:t>
            </a:r>
            <a:r>
              <a:rPr lang="ru-RU" sz="1000" dirty="0" err="1">
                <a:solidFill>
                  <a:srgbClr val="000000"/>
                </a:solidFill>
                <a:latin typeface="REG"/>
              </a:rPr>
              <a:t>Drug</a:t>
            </a:r>
            <a:r>
              <a:rPr lang="ru-RU" sz="1000" dirty="0">
                <a:solidFill>
                  <a:srgbClr val="000000"/>
                </a:solidFill>
                <a:latin typeface="REG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REG"/>
              </a:rPr>
              <a:t>Discovery</a:t>
            </a:r>
            <a:r>
              <a:rPr lang="ru-RU" sz="1000" dirty="0">
                <a:solidFill>
                  <a:srgbClr val="000000"/>
                </a:solidFill>
                <a:latin typeface="REG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REG"/>
              </a:rPr>
              <a:t>and</a:t>
            </a:r>
            <a:r>
              <a:rPr lang="ru-RU" sz="1000" dirty="0">
                <a:solidFill>
                  <a:srgbClr val="000000"/>
                </a:solidFill>
                <a:latin typeface="REG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REG"/>
              </a:rPr>
              <a:t>Development</a:t>
            </a:r>
            <a:r>
              <a:rPr lang="ru-RU" sz="1000" dirty="0">
                <a:solidFill>
                  <a:srgbClr val="000000"/>
                </a:solidFill>
                <a:latin typeface="REG"/>
              </a:rPr>
              <a:t>. </a:t>
            </a:r>
            <a:r>
              <a:rPr lang="ru-RU" sz="1000" dirty="0">
                <a:solidFill>
                  <a:srgbClr val="000000"/>
                </a:solidFill>
                <a:latin typeface="REG"/>
                <a:hlinkClick r:id="rId2"/>
              </a:rPr>
              <a:t>www.phrma.org</a:t>
            </a:r>
            <a:r>
              <a:rPr lang="ru-RU" sz="1000" dirty="0">
                <a:solidFill>
                  <a:srgbClr val="000000"/>
                </a:solidFill>
                <a:latin typeface="REG"/>
              </a:rPr>
              <a:t>.</a:t>
            </a:r>
          </a:p>
          <a:p>
            <a:pPr fontAlgn="t"/>
            <a:r>
              <a:rPr lang="ru-RU" sz="1000" dirty="0">
                <a:solidFill>
                  <a:srgbClr val="000000"/>
                </a:solidFill>
                <a:latin typeface="REG"/>
              </a:rPr>
              <a:t>3. </a:t>
            </a:r>
            <a:r>
              <a:rPr lang="en-US" sz="1000" dirty="0"/>
              <a:t>FDA (2013). Guidance for Industry: Preclinical Assessment of Investigational Cellular and Gene Therapy Products</a:t>
            </a:r>
            <a:endParaRPr lang="ru-RU" sz="1000" dirty="0">
              <a:solidFill>
                <a:srgbClr val="000000"/>
              </a:solidFill>
              <a:latin typeface="REG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966811" y="1221520"/>
            <a:ext cx="3240360" cy="15120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Доклинические</a:t>
            </a:r>
          </a:p>
        </p:txBody>
      </p:sp>
      <p:sp>
        <p:nvSpPr>
          <p:cNvPr id="5" name="Овал 4"/>
          <p:cNvSpPr/>
          <p:nvPr/>
        </p:nvSpPr>
        <p:spPr>
          <a:xfrm>
            <a:off x="6537564" y="1206336"/>
            <a:ext cx="3240360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Клинические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783633" y="333096"/>
            <a:ext cx="6336703" cy="887432"/>
          </a:xfrm>
          <a:prstGeom prst="down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Исследования вакцинных препаратов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57118" y="2924945"/>
            <a:ext cx="3215627" cy="27525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Проверка биологического действия препарата </a:t>
            </a:r>
          </a:p>
          <a:p>
            <a:pPr algn="ctr"/>
            <a:r>
              <a:rPr lang="ru-RU" dirty="0"/>
              <a:t>(животные, ткани, клетки)</a:t>
            </a:r>
          </a:p>
          <a:p>
            <a:pPr algn="ctr"/>
            <a:r>
              <a:rPr lang="ru-RU" dirty="0"/>
              <a:t>Безопасность (токсичность, мутагенные свойства, аллергические свойства </a:t>
            </a:r>
            <a:r>
              <a:rPr lang="ru-RU" dirty="0" err="1"/>
              <a:t>эмбриотоксичность</a:t>
            </a:r>
            <a:endParaRPr lang="ru-RU" dirty="0"/>
          </a:p>
          <a:p>
            <a:pPr algn="ctr"/>
            <a:r>
              <a:rPr lang="ru-RU" dirty="0"/>
              <a:t>Иммунологический эффект</a:t>
            </a:r>
          </a:p>
          <a:p>
            <a:pPr algn="ctr"/>
            <a:r>
              <a:rPr lang="ru-RU" dirty="0"/>
              <a:t>(подборы доз</a:t>
            </a:r>
            <a:r>
              <a:rPr lang="ru-RU" dirty="0" smtClean="0"/>
              <a:t>), </a:t>
            </a:r>
            <a:r>
              <a:rPr lang="en-US" dirty="0" smtClean="0"/>
              <a:t>ADE</a:t>
            </a:r>
            <a:endParaRPr lang="ru-RU" dirty="0" smtClean="0"/>
          </a:p>
          <a:p>
            <a:pPr algn="ctr"/>
            <a:r>
              <a:rPr lang="ru-RU" dirty="0" smtClean="0"/>
              <a:t>Хомяки, приматы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709468" y="2924945"/>
            <a:ext cx="3215627" cy="27525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Изучение испытуемой вакцины с привлечением здоровых добровольцев (волонтеров) после получения положительных результатов доклинического исследования данного препарата</a:t>
            </a:r>
          </a:p>
        </p:txBody>
      </p:sp>
    </p:spTree>
    <p:extLst>
      <p:ext uri="{BB962C8B-B14F-4D97-AF65-F5344CB8AC3E}">
        <p14:creationId xmlns:p14="http://schemas.microsoft.com/office/powerpoint/2010/main" val="91251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5560" y="116632"/>
            <a:ext cx="8172400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Клинические исследования вакцин</a:t>
            </a:r>
            <a:endParaRPr lang="ru-RU" sz="2800" b="1" baseline="30000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679965" y="1124744"/>
            <a:ext cx="165767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Цель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3964" y="6349446"/>
            <a:ext cx="1025758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900" dirty="0">
                <a:solidFill>
                  <a:srgbClr val="000000"/>
                </a:solidFill>
                <a:latin typeface="REG"/>
              </a:rPr>
              <a:t>1. Планирование и проведение клинических исследований лекарственных средств. Под ред. Белоусова Ю. Б. М.: Издательство Общества Клинических исследователей. 2000. 579 с.</a:t>
            </a:r>
          </a:p>
          <a:p>
            <a:pPr fontAlgn="t"/>
            <a:r>
              <a:rPr lang="ru-RU" sz="900" dirty="0">
                <a:solidFill>
                  <a:srgbClr val="000000"/>
                </a:solidFill>
                <a:latin typeface="REG"/>
              </a:rPr>
              <a:t>2. </a:t>
            </a:r>
            <a:r>
              <a:rPr lang="ru-RU" sz="900" dirty="0" err="1">
                <a:solidFill>
                  <a:srgbClr val="000000"/>
                </a:solidFill>
                <a:latin typeface="REG"/>
              </a:rPr>
              <a:t>PhRMA</a:t>
            </a:r>
            <a:r>
              <a:rPr lang="ru-RU" sz="900" dirty="0">
                <a:solidFill>
                  <a:srgbClr val="000000"/>
                </a:solidFill>
                <a:latin typeface="REG"/>
              </a:rPr>
              <a:t>. </a:t>
            </a:r>
            <a:r>
              <a:rPr lang="ru-RU" sz="900" dirty="0" err="1">
                <a:solidFill>
                  <a:srgbClr val="000000"/>
                </a:solidFill>
                <a:latin typeface="REG"/>
              </a:rPr>
              <a:t>Drug</a:t>
            </a:r>
            <a:r>
              <a:rPr lang="ru-RU" sz="900" dirty="0">
                <a:solidFill>
                  <a:srgbClr val="000000"/>
                </a:solidFill>
                <a:latin typeface="REG"/>
              </a:rPr>
              <a:t> </a:t>
            </a:r>
            <a:r>
              <a:rPr lang="ru-RU" sz="900" dirty="0" err="1">
                <a:solidFill>
                  <a:srgbClr val="000000"/>
                </a:solidFill>
                <a:latin typeface="REG"/>
              </a:rPr>
              <a:t>Discovery</a:t>
            </a:r>
            <a:r>
              <a:rPr lang="ru-RU" sz="900" dirty="0">
                <a:solidFill>
                  <a:srgbClr val="000000"/>
                </a:solidFill>
                <a:latin typeface="REG"/>
              </a:rPr>
              <a:t> </a:t>
            </a:r>
            <a:r>
              <a:rPr lang="ru-RU" sz="900" dirty="0" err="1">
                <a:solidFill>
                  <a:srgbClr val="000000"/>
                </a:solidFill>
                <a:latin typeface="REG"/>
              </a:rPr>
              <a:t>and</a:t>
            </a:r>
            <a:r>
              <a:rPr lang="ru-RU" sz="900" dirty="0">
                <a:solidFill>
                  <a:srgbClr val="000000"/>
                </a:solidFill>
                <a:latin typeface="REG"/>
              </a:rPr>
              <a:t> </a:t>
            </a:r>
            <a:r>
              <a:rPr lang="ru-RU" sz="900" dirty="0" err="1">
                <a:solidFill>
                  <a:srgbClr val="000000"/>
                </a:solidFill>
                <a:latin typeface="REG"/>
              </a:rPr>
              <a:t>Development</a:t>
            </a:r>
            <a:r>
              <a:rPr lang="ru-RU" sz="900" dirty="0">
                <a:solidFill>
                  <a:srgbClr val="000000"/>
                </a:solidFill>
                <a:latin typeface="REG"/>
              </a:rPr>
              <a:t>. </a:t>
            </a:r>
            <a:r>
              <a:rPr lang="ru-RU" sz="900" dirty="0">
                <a:solidFill>
                  <a:srgbClr val="000000"/>
                </a:solidFill>
                <a:latin typeface="REG"/>
                <a:hlinkClick r:id="rId2"/>
              </a:rPr>
              <a:t>www.phrma.org</a:t>
            </a:r>
            <a:r>
              <a:rPr lang="ru-RU" sz="900" dirty="0">
                <a:solidFill>
                  <a:srgbClr val="000000"/>
                </a:solidFill>
                <a:latin typeface="REG"/>
              </a:rPr>
              <a:t>.</a:t>
            </a:r>
          </a:p>
          <a:p>
            <a:pPr fontAlgn="t"/>
            <a:r>
              <a:rPr lang="ru-RU" sz="900" dirty="0">
                <a:solidFill>
                  <a:srgbClr val="000000"/>
                </a:solidFill>
                <a:latin typeface="REG"/>
              </a:rPr>
              <a:t>3. </a:t>
            </a:r>
            <a:r>
              <a:rPr lang="en-US" sz="900" dirty="0"/>
              <a:t>FDA (2013). Guidance for Industry: Preclinical Assessment of Investigational Cellular and Gene Therapy Products</a:t>
            </a:r>
            <a:endParaRPr lang="ru-RU" sz="900" dirty="0">
              <a:solidFill>
                <a:srgbClr val="000000"/>
              </a:solidFill>
              <a:latin typeface="REG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3575720" y="1340737"/>
          <a:ext cx="6456040" cy="4432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6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24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Определение безопасности и </a:t>
                      </a:r>
                      <a:r>
                        <a:rPr lang="ru-RU" sz="2400" dirty="0" err="1" smtClean="0"/>
                        <a:t>реактогенности</a:t>
                      </a:r>
                      <a:r>
                        <a:rPr lang="ru-RU" sz="2400" dirty="0" smtClean="0"/>
                        <a:t> вакцин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24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Подбор оптимальных дозировок и схемы иммунизации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24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Установление эффективности иссле­дуемой вакцины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242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Изучение возможности расширения показаний для медицинского применения 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83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Выявления ранее неизвестных побочных действий 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65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2173</Words>
  <Application>Microsoft Office PowerPoint</Application>
  <PresentationFormat>Широкоэкранный</PresentationFormat>
  <Paragraphs>250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Arial</vt:lpstr>
      <vt:lpstr>Calibri</vt:lpstr>
      <vt:lpstr>Calibri Light</vt:lpstr>
      <vt:lpstr>gotham pro</vt:lpstr>
      <vt:lpstr>Lora</vt:lpstr>
      <vt:lpstr>REG</vt:lpstr>
      <vt:lpstr>Times New Roman</vt:lpstr>
      <vt:lpstr>Tw Cen MT</vt:lpstr>
      <vt:lpstr>Тема Office</vt:lpstr>
      <vt:lpstr>Вакцинопрофилактика COVID -19 с использованием вакцины Гам-КОВИД-Вак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44</cp:revision>
  <dcterms:created xsi:type="dcterms:W3CDTF">2021-01-14T19:25:43Z</dcterms:created>
  <dcterms:modified xsi:type="dcterms:W3CDTF">2021-01-17T22:39:36Z</dcterms:modified>
</cp:coreProperties>
</file>